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7" r:id="rId4"/>
    <p:sldId id="259" r:id="rId5"/>
    <p:sldId id="265" r:id="rId6"/>
    <p:sldId id="260" r:id="rId7"/>
    <p:sldId id="266" r:id="rId8"/>
    <p:sldId id="267" r:id="rId9"/>
    <p:sldId id="268" r:id="rId10"/>
    <p:sldId id="269"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94"/>
  </p:normalViewPr>
  <p:slideViewPr>
    <p:cSldViewPr snapToGrid="0">
      <p:cViewPr varScale="1">
        <p:scale>
          <a:sx n="121" d="100"/>
          <a:sy n="121" d="100"/>
        </p:scale>
        <p:origin x="4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D288D7-DD9D-A906-6664-E70A011B3D63}"/>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5C1340BC-BFE0-F29C-6B35-9E8CB88E61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E50EC40E-2FFE-A1B5-EA00-9668C4AEE69D}"/>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5" name="页脚占位符 4">
            <a:extLst>
              <a:ext uri="{FF2B5EF4-FFF2-40B4-BE49-F238E27FC236}">
                <a16:creationId xmlns:a16="http://schemas.microsoft.com/office/drawing/2014/main" id="{BFE50086-8A94-1C37-6C4B-6FFE59C1D1E9}"/>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0A9442A-8E00-4E87-7C0F-41AEBD25CBF9}"/>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13204936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0C05CD-0CE4-DF75-083D-CBACA118BDD8}"/>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E07C8EC8-6722-4520-B780-86656FDEAB2F}"/>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3BD7D568-252A-3DFF-FDD8-7EB2F2D5121F}"/>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5" name="页脚占位符 4">
            <a:extLst>
              <a:ext uri="{FF2B5EF4-FFF2-40B4-BE49-F238E27FC236}">
                <a16:creationId xmlns:a16="http://schemas.microsoft.com/office/drawing/2014/main" id="{784D7063-9150-6CA3-D928-DF4B4A5C3BC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A540CEB-8C82-6DCA-0FDF-B674B4DA5973}"/>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2073928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5843356-8E89-5553-4A29-9357AC3309F7}"/>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421A6BF7-0BAB-48FE-8BA2-C513B178C670}"/>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0D6D1B86-50A9-F42F-13B1-EC95FD0DE8E9}"/>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5" name="页脚占位符 4">
            <a:extLst>
              <a:ext uri="{FF2B5EF4-FFF2-40B4-BE49-F238E27FC236}">
                <a16:creationId xmlns:a16="http://schemas.microsoft.com/office/drawing/2014/main" id="{B97DF26F-9ABF-4287-D665-C8D276FBBDCF}"/>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9FDDEED1-B380-F84B-3560-F9BEDEFB2946}"/>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2748543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6BF663-6623-0303-7648-811BDC31D1BA}"/>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76C6B205-8C71-2ABF-37F5-C9E3E58FCA5E}"/>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55863EE4-3282-777F-294C-10439E8DE468}"/>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5" name="页脚占位符 4">
            <a:extLst>
              <a:ext uri="{FF2B5EF4-FFF2-40B4-BE49-F238E27FC236}">
                <a16:creationId xmlns:a16="http://schemas.microsoft.com/office/drawing/2014/main" id="{92233039-5D9B-6361-7DAE-EDC982F0CEFD}"/>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69B9675-0BC3-1C16-8017-FD12B96664FC}"/>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1355750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EA8767-9F0F-00F5-1A4A-1812E4C72BA6}"/>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ED3AC98B-C21E-CCB3-CBFC-C02F8F3E91C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55E0FB0B-0BFA-24A1-C33F-13088326F4E0}"/>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5" name="页脚占位符 4">
            <a:extLst>
              <a:ext uri="{FF2B5EF4-FFF2-40B4-BE49-F238E27FC236}">
                <a16:creationId xmlns:a16="http://schemas.microsoft.com/office/drawing/2014/main" id="{F4B5A44D-DB38-71FB-6FF6-8EBC147C8F3D}"/>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5DE0CD2-6269-079A-F6FA-33A0625B713B}"/>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3273067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CB1C26-1804-0547-A064-9D896709FA2E}"/>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01954928-6B44-199F-0335-42512E6F2E62}"/>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430B7B79-4222-A1B1-6729-BC4EF3C7BDA1}"/>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1974BD03-2A00-7072-1E92-48F84802764C}"/>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6" name="页脚占位符 5">
            <a:extLst>
              <a:ext uri="{FF2B5EF4-FFF2-40B4-BE49-F238E27FC236}">
                <a16:creationId xmlns:a16="http://schemas.microsoft.com/office/drawing/2014/main" id="{4ADFB895-A5C6-CAF8-1005-4C151BD42612}"/>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9565AE21-D7E4-0F58-5C07-EE328E5026A8}"/>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1596225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CF28AE-F18A-1A95-0C33-912882F9FFB2}"/>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FC153BC6-0C6A-A4D0-0C55-8EE9537940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8950ADE8-1D92-7809-F56B-25AABDB0232F}"/>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CEDF9876-5A66-8B01-90F7-8E654332C5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775B920E-501A-0080-F149-55550DD527B2}"/>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3B5B880E-709B-80B3-E887-A904658DE224}"/>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8" name="页脚占位符 7">
            <a:extLst>
              <a:ext uri="{FF2B5EF4-FFF2-40B4-BE49-F238E27FC236}">
                <a16:creationId xmlns:a16="http://schemas.microsoft.com/office/drawing/2014/main" id="{F1148EF5-ADF2-E932-FF9F-7FB74F8A1575}"/>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3AE578D6-20C4-0A8D-E52B-F28EF3FA91D5}"/>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2455138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C79672-B002-9C13-362A-D30E392EC59C}"/>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C5FAFA10-3A2C-C2A1-723A-6C69DA345CE0}"/>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4" name="页脚占位符 3">
            <a:extLst>
              <a:ext uri="{FF2B5EF4-FFF2-40B4-BE49-F238E27FC236}">
                <a16:creationId xmlns:a16="http://schemas.microsoft.com/office/drawing/2014/main" id="{BB0C4FD2-877F-564D-0B37-8F028A9B5826}"/>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9FE8023E-97CD-429C-F97D-251DC3266DF8}"/>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24457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1FA696-664A-BDD0-75FB-86AE52183D91}"/>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3" name="页脚占位符 2">
            <a:extLst>
              <a:ext uri="{FF2B5EF4-FFF2-40B4-BE49-F238E27FC236}">
                <a16:creationId xmlns:a16="http://schemas.microsoft.com/office/drawing/2014/main" id="{EECC07C0-7F3E-30DB-338F-BF1E96AD2CF9}"/>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A2807726-8EDF-EB9A-0948-2B24A10EDC26}"/>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262196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13FE99-24DF-04A6-F10F-142831563F63}"/>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2BD200D5-5B56-9068-720E-916B8BAA8F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0FD342B6-6C39-B2F5-C9FC-F4EAA7C29D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F284F0C7-6CA7-E269-3F60-2CD6F19DE60B}"/>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6" name="页脚占位符 5">
            <a:extLst>
              <a:ext uri="{FF2B5EF4-FFF2-40B4-BE49-F238E27FC236}">
                <a16:creationId xmlns:a16="http://schemas.microsoft.com/office/drawing/2014/main" id="{1AB57F1B-537D-F33B-5A00-E507A11B784C}"/>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4C79C722-157D-7EC2-40C1-C5672D48E66A}"/>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221438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CBF5DA-AF1F-76A4-1E4C-4A533B7C707F}"/>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936C2B13-EAF2-8299-5A1D-F6A401FDB7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48EFCCF4-E497-EB07-4000-11D1FBF92F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F83DD67B-534A-3EB9-2104-26957519F2E1}"/>
              </a:ext>
            </a:extLst>
          </p:cNvPr>
          <p:cNvSpPr>
            <a:spLocks noGrp="1"/>
          </p:cNvSpPr>
          <p:nvPr>
            <p:ph type="dt" sz="half" idx="10"/>
          </p:nvPr>
        </p:nvSpPr>
        <p:spPr/>
        <p:txBody>
          <a:bodyPr/>
          <a:lstStyle/>
          <a:p>
            <a:fld id="{C44B033D-EDA7-8745-87D6-6ADD370FBD29}" type="datetimeFigureOut">
              <a:rPr kumimoji="1" lang="zh-CN" altLang="en-US" smtClean="0"/>
              <a:t>2026/1/11</a:t>
            </a:fld>
            <a:endParaRPr kumimoji="1" lang="zh-CN" altLang="en-US"/>
          </a:p>
        </p:txBody>
      </p:sp>
      <p:sp>
        <p:nvSpPr>
          <p:cNvPr id="6" name="页脚占位符 5">
            <a:extLst>
              <a:ext uri="{FF2B5EF4-FFF2-40B4-BE49-F238E27FC236}">
                <a16:creationId xmlns:a16="http://schemas.microsoft.com/office/drawing/2014/main" id="{9B59F9F3-173E-FBBB-0F4F-C2A64468307A}"/>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682DC883-6FDC-5893-1C22-E2024D91016C}"/>
              </a:ext>
            </a:extLst>
          </p:cNvPr>
          <p:cNvSpPr>
            <a:spLocks noGrp="1"/>
          </p:cNvSpPr>
          <p:nvPr>
            <p:ph type="sldNum" sz="quarter" idx="12"/>
          </p:nvPr>
        </p:nvSpPr>
        <p:spPr/>
        <p:txBody>
          <a:body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650099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5EA7FE7-B576-D62A-D0FC-DD58EF18C4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F5554347-E7C1-A3BE-CD93-DEF797A4F6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7491DA0-CD43-85FA-441A-6DB9928FF3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44B033D-EDA7-8745-87D6-6ADD370FBD29}" type="datetimeFigureOut">
              <a:rPr kumimoji="1" lang="zh-CN" altLang="en-US" smtClean="0"/>
              <a:t>2026/1/11</a:t>
            </a:fld>
            <a:endParaRPr kumimoji="1" lang="zh-CN" altLang="en-US"/>
          </a:p>
        </p:txBody>
      </p:sp>
      <p:sp>
        <p:nvSpPr>
          <p:cNvPr id="5" name="页脚占位符 4">
            <a:extLst>
              <a:ext uri="{FF2B5EF4-FFF2-40B4-BE49-F238E27FC236}">
                <a16:creationId xmlns:a16="http://schemas.microsoft.com/office/drawing/2014/main" id="{F2DFBC15-C369-9A80-2CC5-8EC7793670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47CC214F-90F2-437A-293F-E9E24A6336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F3C52B9-A301-154A-9A6C-7A800B76CE9A}" type="slidenum">
              <a:rPr kumimoji="1" lang="zh-CN" altLang="en-US" smtClean="0"/>
              <a:t>‹#›</a:t>
            </a:fld>
            <a:endParaRPr kumimoji="1" lang="zh-CN" altLang="en-US"/>
          </a:p>
        </p:txBody>
      </p:sp>
    </p:spTree>
    <p:extLst>
      <p:ext uri="{BB962C8B-B14F-4D97-AF65-F5344CB8AC3E}">
        <p14:creationId xmlns:p14="http://schemas.microsoft.com/office/powerpoint/2010/main" val="12177064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53AD0F1F-5D6F-C1B3-B16C-1579AFCF8192}"/>
              </a:ext>
            </a:extLst>
          </p:cNvPr>
          <p:cNvSpPr txBox="1"/>
          <p:nvPr/>
        </p:nvSpPr>
        <p:spPr>
          <a:xfrm>
            <a:off x="483476" y="283778"/>
            <a:ext cx="1598515"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研究三</a:t>
            </a:r>
          </a:p>
        </p:txBody>
      </p:sp>
      <p:pic>
        <p:nvPicPr>
          <p:cNvPr id="5" name="图片 4">
            <a:extLst>
              <a:ext uri="{FF2B5EF4-FFF2-40B4-BE49-F238E27FC236}">
                <a16:creationId xmlns:a16="http://schemas.microsoft.com/office/drawing/2014/main" id="{188DD5B6-9510-CD16-6B08-DB8ED71845D6}"/>
              </a:ext>
            </a:extLst>
          </p:cNvPr>
          <p:cNvPicPr>
            <a:picLocks noChangeAspect="1"/>
          </p:cNvPicPr>
          <p:nvPr/>
        </p:nvPicPr>
        <p:blipFill>
          <a:blip r:embed="rId2"/>
          <a:stretch>
            <a:fillRect/>
          </a:stretch>
        </p:blipFill>
        <p:spPr>
          <a:xfrm>
            <a:off x="996117" y="1240134"/>
            <a:ext cx="9464675" cy="4071620"/>
          </a:xfrm>
          <a:prstGeom prst="rect">
            <a:avLst/>
          </a:prstGeom>
        </p:spPr>
      </p:pic>
    </p:spTree>
    <p:extLst>
      <p:ext uri="{BB962C8B-B14F-4D97-AF65-F5344CB8AC3E}">
        <p14:creationId xmlns:p14="http://schemas.microsoft.com/office/powerpoint/2010/main" val="38951452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F11B0-D539-18D6-7734-A11C07B951C8}"/>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21E8B384-B4C7-52AF-6C7B-8CD23D83D4CC}"/>
              </a:ext>
            </a:extLst>
          </p:cNvPr>
          <p:cNvSpPr txBox="1"/>
          <p:nvPr/>
        </p:nvSpPr>
        <p:spPr>
          <a:xfrm>
            <a:off x="483476" y="283778"/>
            <a:ext cx="1608133"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研究四</a:t>
            </a:r>
          </a:p>
        </p:txBody>
      </p:sp>
    </p:spTree>
    <p:extLst>
      <p:ext uri="{BB962C8B-B14F-4D97-AF65-F5344CB8AC3E}">
        <p14:creationId xmlns:p14="http://schemas.microsoft.com/office/powerpoint/2010/main" val="2655942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B5E8A4-8507-10F4-548B-C55C6DF9D10D}"/>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325BFDF4-8E14-CEFD-5DF9-9AFD966CAF88}"/>
              </a:ext>
            </a:extLst>
          </p:cNvPr>
          <p:cNvSpPr txBox="1"/>
          <p:nvPr/>
        </p:nvSpPr>
        <p:spPr>
          <a:xfrm>
            <a:off x="483476" y="283778"/>
            <a:ext cx="1598515"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研究三</a:t>
            </a:r>
          </a:p>
        </p:txBody>
      </p:sp>
      <p:grpSp>
        <p:nvGrpSpPr>
          <p:cNvPr id="2" name="组合 1">
            <a:extLst>
              <a:ext uri="{FF2B5EF4-FFF2-40B4-BE49-F238E27FC236}">
                <a16:creationId xmlns:a16="http://schemas.microsoft.com/office/drawing/2014/main" id="{8B691C2A-7748-FD90-A32A-8C24A05182AD}"/>
              </a:ext>
            </a:extLst>
          </p:cNvPr>
          <p:cNvGrpSpPr/>
          <p:nvPr/>
        </p:nvGrpSpPr>
        <p:grpSpPr>
          <a:xfrm>
            <a:off x="668327" y="930109"/>
            <a:ext cx="10200005" cy="4155440"/>
            <a:chOff x="1078230" y="1647825"/>
            <a:chExt cx="10200005" cy="4155440"/>
          </a:xfrm>
        </p:grpSpPr>
        <p:pic>
          <p:nvPicPr>
            <p:cNvPr id="3" name="图片 1">
              <a:extLst>
                <a:ext uri="{FF2B5EF4-FFF2-40B4-BE49-F238E27FC236}">
                  <a16:creationId xmlns:a16="http://schemas.microsoft.com/office/drawing/2014/main" id="{50D65AA1-820F-A175-4B54-87CC91EBFA55}"/>
                </a:ext>
              </a:extLst>
            </p:cNvPr>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1078230" y="1730375"/>
              <a:ext cx="10200005" cy="4072890"/>
            </a:xfrm>
            <a:prstGeom prst="rect">
              <a:avLst/>
            </a:prstGeom>
            <a:noFill/>
            <a:ln>
              <a:noFill/>
            </a:ln>
          </p:spPr>
        </p:pic>
        <p:sp>
          <p:nvSpPr>
            <p:cNvPr id="5" name="矩形 4">
              <a:extLst>
                <a:ext uri="{FF2B5EF4-FFF2-40B4-BE49-F238E27FC236}">
                  <a16:creationId xmlns:a16="http://schemas.microsoft.com/office/drawing/2014/main" id="{0F6C6E64-1A71-B618-27D7-C996AE9550AE}"/>
                </a:ext>
              </a:extLst>
            </p:cNvPr>
            <p:cNvSpPr/>
            <p:nvPr/>
          </p:nvSpPr>
          <p:spPr>
            <a:xfrm>
              <a:off x="10053320" y="1647825"/>
              <a:ext cx="1038225" cy="1967865"/>
            </a:xfrm>
            <a:prstGeom prst="rect">
              <a:avLst/>
            </a:prstGeom>
            <a:ln w="28575"/>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973D47FA-42AD-3077-10DD-AD738D3D2D2B}"/>
                </a:ext>
              </a:extLst>
            </p:cNvPr>
            <p:cNvSpPr/>
            <p:nvPr/>
          </p:nvSpPr>
          <p:spPr>
            <a:xfrm>
              <a:off x="3953510" y="2717165"/>
              <a:ext cx="1081405" cy="836295"/>
            </a:xfrm>
            <a:prstGeom prst="rect">
              <a:avLst/>
            </a:prstGeom>
            <a:ln w="28575"/>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a:p>
          </p:txBody>
        </p:sp>
      </p:grpSp>
      <p:sp>
        <p:nvSpPr>
          <p:cNvPr id="7" name="文本框 6">
            <a:extLst>
              <a:ext uri="{FF2B5EF4-FFF2-40B4-BE49-F238E27FC236}">
                <a16:creationId xmlns:a16="http://schemas.microsoft.com/office/drawing/2014/main" id="{BD66DE43-124B-02BF-4CF5-A978E5B4B68D}"/>
              </a:ext>
            </a:extLst>
          </p:cNvPr>
          <p:cNvSpPr txBox="1"/>
          <p:nvPr/>
        </p:nvSpPr>
        <p:spPr>
          <a:xfrm>
            <a:off x="1135118" y="5168099"/>
            <a:ext cx="9653605" cy="876394"/>
          </a:xfrm>
          <a:prstGeom prst="rect">
            <a:avLst/>
          </a:prstGeom>
          <a:noFill/>
        </p:spPr>
        <p:txBody>
          <a:bodyPr wrap="none" rtlCol="0">
            <a:spAutoFit/>
          </a:bodyPr>
          <a:lstStyle/>
          <a:p>
            <a:pPr>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在设计六（</a:t>
            </a:r>
            <a:r>
              <a:rPr lang="en-US" altLang="zh-CN" sz="1800" i="1" kern="100" dirty="0">
                <a:effectLst/>
                <a:latin typeface="Times New Roman" panose="02020603050405020304" pitchFamily="18" charset="0"/>
                <a:ea typeface="宋体" panose="02010600030101010101" pitchFamily="2" charset="-122"/>
                <a:cs typeface="Times New Roman" panose="02020603050405020304" pitchFamily="18" charset="0"/>
              </a:rPr>
              <a:t>P</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 120</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次</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1800" i="1" kern="100" dirty="0">
                <a:effectLst/>
                <a:latin typeface="Times New Roman" panose="02020603050405020304" pitchFamily="18" charset="0"/>
                <a:ea typeface="宋体" panose="02010600030101010101" pitchFamily="2" charset="-122"/>
                <a:cs typeface="Times New Roman" panose="02020603050405020304" pitchFamily="18" charset="0"/>
              </a:rPr>
              <a:t>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 500 </a:t>
            </a:r>
            <a:r>
              <a:rPr lang="en-US" altLang="zh-CN" sz="1800" kern="100" dirty="0" err="1">
                <a:effectLst/>
                <a:latin typeface="Times New Roman" panose="02020603050405020304" pitchFamily="18" charset="0"/>
                <a:ea typeface="宋体" panose="02010600030101010101" pitchFamily="2" charset="-122"/>
                <a:cs typeface="Times New Roman" panose="02020603050405020304" pitchFamily="18" charset="0"/>
              </a:rPr>
              <a:t>ms</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1800" i="1" kern="100" dirty="0">
                <a:effectLst/>
                <a:latin typeface="Times New Roman" panose="02020603050405020304" pitchFamily="18" charset="0"/>
                <a:ea typeface="宋体" panose="02010600030101010101" pitchFamily="2" charset="-122"/>
                <a:cs typeface="Times New Roman" panose="02020603050405020304" pitchFamily="18" charset="0"/>
              </a:rPr>
              <a:t>W</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 1500 </a:t>
            </a:r>
            <a:r>
              <a:rPr lang="en-US" altLang="zh-CN" sz="1800" kern="100" dirty="0" err="1">
                <a:effectLst/>
                <a:latin typeface="Times New Roman" panose="02020603050405020304" pitchFamily="18" charset="0"/>
                <a:ea typeface="宋体" panose="02010600030101010101" pitchFamily="2" charset="-122"/>
                <a:cs typeface="Times New Roman" panose="02020603050405020304" pitchFamily="18" charset="0"/>
              </a:rPr>
              <a:t>ms</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）中，模型预测与实证数据之间出现明显偏离。</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pPr>
            <a:r>
              <a:rPr lang="zh-CN" altLang="zh-CN" sz="1800" kern="0" dirty="0">
                <a:solidFill>
                  <a:srgbClr val="0070C0"/>
                </a:solidFill>
                <a:effectLst/>
                <a:latin typeface="Times New Roman" panose="02020603050405020304" pitchFamily="18" charset="0"/>
                <a:ea typeface="宋体" panose="02010600030101010101" pitchFamily="2" charset="-122"/>
                <a:cs typeface="Times New Roman" panose="02020603050405020304" pitchFamily="18" charset="0"/>
              </a:rPr>
              <a:t>模型对自我条件</a:t>
            </a:r>
            <a:r>
              <a:rPr lang="en-US" altLang="zh-CN" sz="1800" kern="0" dirty="0">
                <a:solidFill>
                  <a:srgbClr val="0070C0"/>
                </a:solidFill>
                <a:effectLst/>
                <a:latin typeface="Times New Roman" panose="02020603050405020304" pitchFamily="18" charset="0"/>
                <a:ea typeface="宋体" panose="02010600030101010101" pitchFamily="2" charset="-122"/>
                <a:cs typeface="Times New Roman" panose="02020603050405020304" pitchFamily="18" charset="0"/>
              </a:rPr>
              <a:t>RT</a:t>
            </a:r>
            <a:r>
              <a:rPr lang="zh-CN" altLang="zh-CN" sz="1800" kern="0" dirty="0">
                <a:solidFill>
                  <a:srgbClr val="0070C0"/>
                </a:solidFill>
                <a:effectLst/>
                <a:latin typeface="Times New Roman" panose="02020603050405020304" pitchFamily="18" charset="0"/>
                <a:ea typeface="宋体" panose="02010600030101010101" pitchFamily="2" charset="-122"/>
                <a:cs typeface="Times New Roman" panose="02020603050405020304" pitchFamily="18" charset="0"/>
              </a:rPr>
              <a:t>的预测偏低</a:t>
            </a:r>
            <a:r>
              <a:rPr lang="zh-CN" altLang="zh-CN" sz="1800" kern="100" dirty="0">
                <a:solidFill>
                  <a:srgbClr val="0070C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1" lang="zh-CN" altLang="en-US" dirty="0">
              <a:solidFill>
                <a:srgbClr val="0070C0"/>
              </a:solidFill>
            </a:endParaRPr>
          </a:p>
        </p:txBody>
      </p:sp>
      <p:cxnSp>
        <p:nvCxnSpPr>
          <p:cNvPr id="9" name="曲线连接符 8">
            <a:extLst>
              <a:ext uri="{FF2B5EF4-FFF2-40B4-BE49-F238E27FC236}">
                <a16:creationId xmlns:a16="http://schemas.microsoft.com/office/drawing/2014/main" id="{D41D808D-92A0-48A1-018F-2B2F3D9588F9}"/>
              </a:ext>
            </a:extLst>
          </p:cNvPr>
          <p:cNvCxnSpPr>
            <a:cxnSpLocks/>
            <a:endCxn id="7" idx="1"/>
          </p:cNvCxnSpPr>
          <p:nvPr/>
        </p:nvCxnSpPr>
        <p:spPr>
          <a:xfrm rot="5400000">
            <a:off x="970068" y="2750598"/>
            <a:ext cx="3020748" cy="2690648"/>
          </a:xfrm>
          <a:prstGeom prst="curvedConnector4">
            <a:avLst>
              <a:gd name="adj1" fmla="val 42747"/>
              <a:gd name="adj2" fmla="val 108496"/>
            </a:avLst>
          </a:prstGeom>
          <a:ln>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635919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24B769-63A5-16E6-7461-1933BF953024}"/>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CF6170A1-328B-ED35-7607-BEB51630CCB5}"/>
              </a:ext>
            </a:extLst>
          </p:cNvPr>
          <p:cNvSpPr txBox="1"/>
          <p:nvPr/>
        </p:nvSpPr>
        <p:spPr>
          <a:xfrm>
            <a:off x="483476" y="283778"/>
            <a:ext cx="1598515"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研究三</a:t>
            </a:r>
          </a:p>
        </p:txBody>
      </p:sp>
      <p:sp>
        <p:nvSpPr>
          <p:cNvPr id="2" name="文本框 1">
            <a:extLst>
              <a:ext uri="{FF2B5EF4-FFF2-40B4-BE49-F238E27FC236}">
                <a16:creationId xmlns:a16="http://schemas.microsoft.com/office/drawing/2014/main" id="{68688F48-8829-9CC9-81EB-E0FC36AC75F5}"/>
              </a:ext>
            </a:extLst>
          </p:cNvPr>
          <p:cNvSpPr txBox="1"/>
          <p:nvPr/>
        </p:nvSpPr>
        <p:spPr>
          <a:xfrm>
            <a:off x="841299" y="4936275"/>
            <a:ext cx="10184053" cy="1286186"/>
          </a:xfrm>
          <a:prstGeom prst="rect">
            <a:avLst/>
          </a:prstGeom>
          <a:noFill/>
        </p:spPr>
        <p:txBody>
          <a:bodyPr wrap="square" rtlCol="0">
            <a:spAutoFit/>
          </a:bodyPr>
          <a:lstStyle/>
          <a:p>
            <a:pPr>
              <a:lnSpc>
                <a:spcPct val="150000"/>
              </a:lnSpc>
            </a:pPr>
            <a:r>
              <a:rPr kumimoji="1" lang="en-US" altLang="zh-CN" dirty="0">
                <a:latin typeface="Times New Roman" panose="02020603050405020304" pitchFamily="18" charset="0"/>
                <a:ea typeface="宋体" panose="02010600030101010101" pitchFamily="2" charset="-122"/>
              </a:rPr>
              <a:t>RT</a:t>
            </a:r>
            <a:r>
              <a:rPr kumimoji="1" lang="zh-CN" altLang="en-US" dirty="0">
                <a:latin typeface="Times New Roman" panose="02020603050405020304" pitchFamily="18" charset="0"/>
                <a:ea typeface="宋体" panose="02010600030101010101" pitchFamily="2" charset="-122"/>
              </a:rPr>
              <a:t>：</a:t>
            </a:r>
            <a:endParaRPr kumimoji="1" lang="en-US" altLang="zh-CN" dirty="0">
              <a:latin typeface="Times New Roman" panose="02020603050405020304" pitchFamily="18" charset="0"/>
              <a:ea typeface="宋体" panose="02010600030101010101" pitchFamily="2" charset="-122"/>
            </a:endParaRPr>
          </a:p>
          <a:p>
            <a:pPr>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尽管模型继续预测自我条件将表现出最大幅度的自我优势效应，但实证数据中</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Cohen's </a:t>
            </a:r>
            <a:r>
              <a:rPr lang="en-US" altLang="zh-CN" sz="1800" i="1" kern="0" dirty="0" err="1">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d</a:t>
            </a:r>
            <a:r>
              <a:rPr lang="en-US" altLang="zh-CN" sz="1800" i="1" kern="0" baseline="-25000" dirty="0" err="1">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RT</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并未进一步增加。</a:t>
            </a:r>
          </a:p>
        </p:txBody>
      </p:sp>
      <p:pic>
        <p:nvPicPr>
          <p:cNvPr id="8" name="图片 7" descr="Ridge_s3">
            <a:extLst>
              <a:ext uri="{FF2B5EF4-FFF2-40B4-BE49-F238E27FC236}">
                <a16:creationId xmlns:a16="http://schemas.microsoft.com/office/drawing/2014/main" id="{1BF045CB-DC77-E58F-7851-C96673698C18}"/>
              </a:ext>
            </a:extLst>
          </p:cNvPr>
          <p:cNvPicPr>
            <a:picLocks noChangeAspect="1"/>
          </p:cNvPicPr>
          <p:nvPr/>
        </p:nvPicPr>
        <p:blipFill>
          <a:blip r:embed="rId2"/>
          <a:stretch>
            <a:fillRect/>
          </a:stretch>
        </p:blipFill>
        <p:spPr>
          <a:xfrm>
            <a:off x="483476" y="818620"/>
            <a:ext cx="10692168" cy="3960000"/>
          </a:xfrm>
          <a:prstGeom prst="rect">
            <a:avLst/>
          </a:prstGeom>
        </p:spPr>
      </p:pic>
      <p:sp>
        <p:nvSpPr>
          <p:cNvPr id="9" name="矩形 8">
            <a:extLst>
              <a:ext uri="{FF2B5EF4-FFF2-40B4-BE49-F238E27FC236}">
                <a16:creationId xmlns:a16="http://schemas.microsoft.com/office/drawing/2014/main" id="{1C4FCE7E-0EA7-7E0A-301F-75B17F132ACC}"/>
              </a:ext>
            </a:extLst>
          </p:cNvPr>
          <p:cNvSpPr/>
          <p:nvPr/>
        </p:nvSpPr>
        <p:spPr>
          <a:xfrm>
            <a:off x="2753710" y="818619"/>
            <a:ext cx="1439917" cy="1096325"/>
          </a:xfrm>
          <a:prstGeom prst="rect">
            <a:avLst/>
          </a:prstGeom>
          <a:ln w="28575"/>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3099671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1534BF-8582-DB36-ABA2-B39DF7FFF267}"/>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23BC1E96-D053-B6EA-CF6B-8C6E0BAACD9C}"/>
              </a:ext>
            </a:extLst>
          </p:cNvPr>
          <p:cNvSpPr txBox="1"/>
          <p:nvPr/>
        </p:nvSpPr>
        <p:spPr>
          <a:xfrm>
            <a:off x="483476" y="283778"/>
            <a:ext cx="3724096"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研究三（参数</a:t>
            </a:r>
            <a:r>
              <a:rPr kumimoji="1" lang="en-US" altLang="zh-CN" sz="3600" b="1" dirty="0">
                <a:latin typeface="SimSun" panose="02010600030101010101" pitchFamily="2" charset="-122"/>
                <a:ea typeface="SimSun" panose="02010600030101010101" pitchFamily="2" charset="-122"/>
              </a:rPr>
              <a:t>v</a:t>
            </a:r>
            <a:r>
              <a:rPr kumimoji="1" lang="zh-CN" altLang="en-US" sz="3600" b="1" dirty="0">
                <a:latin typeface="SimSun" panose="02010600030101010101" pitchFamily="2" charset="-122"/>
                <a:ea typeface="SimSun" panose="02010600030101010101" pitchFamily="2" charset="-122"/>
              </a:rPr>
              <a:t>）</a:t>
            </a:r>
          </a:p>
        </p:txBody>
      </p:sp>
      <p:pic>
        <p:nvPicPr>
          <p:cNvPr id="3" name="图片 2" descr="bootstrap_vdiff_vz">
            <a:extLst>
              <a:ext uri="{FF2B5EF4-FFF2-40B4-BE49-F238E27FC236}">
                <a16:creationId xmlns:a16="http://schemas.microsoft.com/office/drawing/2014/main" id="{BE69CF8D-3355-1BD9-ED4E-28CAC73ABD93}"/>
              </a:ext>
            </a:extLst>
          </p:cNvPr>
          <p:cNvPicPr>
            <a:picLocks noChangeAspect="1"/>
          </p:cNvPicPr>
          <p:nvPr/>
        </p:nvPicPr>
        <p:blipFill>
          <a:blip r:embed="rId2"/>
          <a:srcRect r="4432"/>
          <a:stretch>
            <a:fillRect/>
          </a:stretch>
        </p:blipFill>
        <p:spPr>
          <a:xfrm>
            <a:off x="0" y="1038044"/>
            <a:ext cx="9806152" cy="2823965"/>
          </a:xfrm>
          <a:prstGeom prst="rect">
            <a:avLst/>
          </a:prstGeom>
        </p:spPr>
      </p:pic>
      <p:pic>
        <p:nvPicPr>
          <p:cNvPr id="5" name="图片 4" descr="bootstrap_vdiff_group_s3">
            <a:extLst>
              <a:ext uri="{FF2B5EF4-FFF2-40B4-BE49-F238E27FC236}">
                <a16:creationId xmlns:a16="http://schemas.microsoft.com/office/drawing/2014/main" id="{D6C97A34-7512-04C4-4B4D-BA097CF451C5}"/>
              </a:ext>
            </a:extLst>
          </p:cNvPr>
          <p:cNvPicPr>
            <a:picLocks noChangeAspect="1"/>
          </p:cNvPicPr>
          <p:nvPr/>
        </p:nvPicPr>
        <p:blipFill>
          <a:blip r:embed="rId3"/>
          <a:stretch>
            <a:fillRect/>
          </a:stretch>
        </p:blipFill>
        <p:spPr>
          <a:xfrm>
            <a:off x="406798" y="4002283"/>
            <a:ext cx="3960000" cy="2520000"/>
          </a:xfrm>
          <a:prstGeom prst="rect">
            <a:avLst/>
          </a:prstGeom>
        </p:spPr>
      </p:pic>
      <p:sp>
        <p:nvSpPr>
          <p:cNvPr id="6" name="矩形 5">
            <a:extLst>
              <a:ext uri="{FF2B5EF4-FFF2-40B4-BE49-F238E27FC236}">
                <a16:creationId xmlns:a16="http://schemas.microsoft.com/office/drawing/2014/main" id="{C9ED1573-D61C-DF9F-C31A-673DF8ABBF2C}"/>
              </a:ext>
            </a:extLst>
          </p:cNvPr>
          <p:cNvSpPr/>
          <p:nvPr/>
        </p:nvSpPr>
        <p:spPr>
          <a:xfrm>
            <a:off x="3783724" y="2184963"/>
            <a:ext cx="2627586" cy="1096325"/>
          </a:xfrm>
          <a:prstGeom prst="rect">
            <a:avLst/>
          </a:prstGeom>
          <a:ln w="28575"/>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0249EDDD-A249-4D75-9F2B-D6944647C9A7}"/>
              </a:ext>
            </a:extLst>
          </p:cNvPr>
          <p:cNvSpPr txBox="1"/>
          <p:nvPr/>
        </p:nvSpPr>
        <p:spPr>
          <a:xfrm>
            <a:off x="5580993" y="3983896"/>
            <a:ext cx="6348248" cy="2538387"/>
          </a:xfrm>
          <a:prstGeom prst="rect">
            <a:avLst/>
          </a:prstGeom>
          <a:noFill/>
        </p:spPr>
        <p:txBody>
          <a:bodyPr wrap="square" rtlCol="0">
            <a:spAutoFit/>
          </a:bodyPr>
          <a:lstStyle/>
          <a:p>
            <a:pPr>
              <a:lnSpc>
                <a:spcPct val="150000"/>
              </a:lnSpc>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刺激呈现时间</a:t>
            </a:r>
            <a:r>
              <a:rPr lang="en-US" altLang="zh-CN" sz="1800" b="1" i="1" kern="100" dirty="0">
                <a:effectLst/>
                <a:latin typeface="Times New Roman" panose="02020603050405020304" pitchFamily="18" charset="0"/>
                <a:ea typeface="宋体" panose="02010600030101010101" pitchFamily="2" charset="-122"/>
                <a:cs typeface="Times New Roman" panose="02020603050405020304" pitchFamily="18" charset="0"/>
              </a:rPr>
              <a:t>T</a:t>
            </a:r>
            <a:r>
              <a:rPr lang="zh-CN" altLang="en-US" sz="1800" b="1" kern="100" dirty="0">
                <a:effectLst/>
                <a:latin typeface="Times New Roman" panose="02020603050405020304" pitchFamily="18" charset="0"/>
                <a:ea typeface="宋体" panose="02010600030101010101" pitchFamily="2" charset="-122"/>
                <a:cs typeface="Times New Roman" panose="02020603050405020304" pitchFamily="18" charset="0"/>
              </a:rPr>
              <a:t>（设计</a:t>
            </a:r>
            <a:r>
              <a:rPr lang="en-US"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3vs</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.4</a:t>
            </a:r>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改变</a:t>
            </a:r>
            <a:r>
              <a:rPr lang="en-US" altLang="zh-CN" sz="1800" i="1" kern="100" dirty="0">
                <a:effectLst/>
                <a:latin typeface="Times New Roman" panose="02020603050405020304" pitchFamily="18" charset="0"/>
                <a:ea typeface="宋体" panose="02010600030101010101" pitchFamily="2" charset="-122"/>
              </a:rPr>
              <a:t>T</a:t>
            </a:r>
            <a:r>
              <a:rPr lang="en-US" altLang="zh-CN" sz="1800" kern="100" dirty="0">
                <a:effectLst/>
                <a:latin typeface="Times New Roman" panose="02020603050405020304" pitchFamily="18" charset="0"/>
                <a:ea typeface="宋体" panose="02010600030101010101" pitchFamily="2" charset="-122"/>
              </a:rPr>
              <a:t>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引起的</a:t>
            </a:r>
            <a:r>
              <a:rPr lang="en-US" altLang="zh-CN" sz="1800" i="1" kern="100" dirty="0" err="1">
                <a:effectLst/>
                <a:latin typeface="Times New Roman" panose="02020603050405020304" pitchFamily="18" charset="0"/>
                <a:ea typeface="宋体" panose="02010600030101010101" pitchFamily="2" charset="-122"/>
              </a:rPr>
              <a:t>v</a:t>
            </a:r>
            <a:r>
              <a:rPr lang="en-US" altLang="zh-CN" sz="1800" i="1" kern="100" baseline="-25000" dirty="0" err="1">
                <a:effectLst/>
                <a:latin typeface="Times New Roman" panose="02020603050405020304" pitchFamily="18" charset="0"/>
                <a:ea typeface="宋体" panose="02010600030101010101" pitchFamily="2" charset="-122"/>
              </a:rPr>
              <a:t>self</a:t>
            </a:r>
            <a:r>
              <a:rPr lang="en-US" altLang="zh-CN" sz="1800" kern="100" dirty="0">
                <a:effectLst/>
                <a:latin typeface="Times New Roman" panose="02020603050405020304" pitchFamily="18" charset="0"/>
                <a:ea typeface="宋体" panose="02010600030101010101" pitchFamily="2" charset="-122"/>
              </a:rPr>
              <a:t> - </a:t>
            </a:r>
            <a:r>
              <a:rPr lang="en-US" altLang="zh-CN" sz="1800" i="1" kern="100" dirty="0" err="1">
                <a:effectLst/>
                <a:latin typeface="Times New Roman" panose="02020603050405020304" pitchFamily="18" charset="0"/>
                <a:ea typeface="宋体" panose="02010600030101010101" pitchFamily="2" charset="-122"/>
              </a:rPr>
              <a:t>v</a:t>
            </a:r>
            <a:r>
              <a:rPr lang="en-US" altLang="zh-CN" sz="1800" i="1" kern="100" baseline="-25000" dirty="0" err="1">
                <a:effectLst/>
                <a:latin typeface="Times New Roman" panose="02020603050405020304" pitchFamily="18" charset="0"/>
                <a:ea typeface="宋体" panose="02010600030101010101" pitchFamily="2" charset="-122"/>
              </a:rPr>
              <a:t>stranger</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的</a:t>
            </a:r>
            <a:r>
              <a:rPr lang="en-US" altLang="zh-CN" sz="1800" kern="100" dirty="0" err="1">
                <a:effectLst/>
                <a:latin typeface="Times New Roman" panose="02020603050405020304" pitchFamily="18" charset="0"/>
                <a:ea typeface="宋体" panose="02010600030101010101" pitchFamily="2" charset="-122"/>
              </a:rPr>
              <a:t>boostrap</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的</a:t>
            </a:r>
            <a:r>
              <a:rPr lang="en-US" altLang="zh-CN" sz="1800" kern="100" dirty="0">
                <a:effectLst/>
                <a:latin typeface="Times New Roman" panose="02020603050405020304" pitchFamily="18" charset="0"/>
                <a:ea typeface="宋体" panose="02010600030101010101" pitchFamily="2" charset="-122"/>
              </a:rPr>
              <a:t>95%</a:t>
            </a:r>
            <a:r>
              <a:rPr lang="en-US" altLang="zh-CN" sz="1800" i="1" kern="100" dirty="0">
                <a:effectLst/>
                <a:latin typeface="Times New Roman" panose="02020603050405020304" pitchFamily="18" charset="0"/>
                <a:ea typeface="宋体" panose="02010600030101010101" pitchFamily="2" charset="-122"/>
              </a:rPr>
              <a:t>CI</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包含</a:t>
            </a:r>
            <a:r>
              <a:rPr lang="en-US" altLang="zh-CN" sz="1800" kern="100" dirty="0">
                <a:effectLst/>
                <a:latin typeface="Times New Roman" panose="02020603050405020304" pitchFamily="18" charset="0"/>
                <a:ea typeface="宋体" panose="02010600030101010101" pitchFamily="2" charset="-122"/>
              </a:rPr>
              <a:t>0</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，表明该操纵的影响不显著。</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模拟数据参数均值均未落入实证数据参数</a:t>
            </a:r>
            <a:r>
              <a:rPr lang="en-US" altLang="zh-CN" sz="1800" kern="100" dirty="0">
                <a:effectLst/>
                <a:latin typeface="Times New Roman" panose="02020603050405020304" pitchFamily="18" charset="0"/>
                <a:ea typeface="宋体" panose="02010600030101010101" pitchFamily="2" charset="-122"/>
              </a:rPr>
              <a:t>95%</a:t>
            </a:r>
            <a:r>
              <a:rPr lang="en-US" altLang="zh-CN" sz="1800" i="1" kern="100" dirty="0">
                <a:effectLst/>
                <a:latin typeface="Times New Roman" panose="02020603050405020304" pitchFamily="18" charset="0"/>
                <a:ea typeface="宋体" panose="02010600030101010101" pitchFamily="2" charset="-122"/>
              </a:rPr>
              <a:t>CI</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区间内，这一结果表明模型对自我相关刺激在刺激呈现时间延长上的感知优势预测偏高</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v</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kumimoji="1" lang="zh-CN" altLang="en-US" dirty="0"/>
          </a:p>
        </p:txBody>
      </p:sp>
    </p:spTree>
    <p:extLst>
      <p:ext uri="{BB962C8B-B14F-4D97-AF65-F5344CB8AC3E}">
        <p14:creationId xmlns:p14="http://schemas.microsoft.com/office/powerpoint/2010/main" val="120674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51CCA5-6813-9DB1-04BF-CEFD5D8A0121}"/>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70C405E7-33BA-CBE1-ED46-334AA16EED26}"/>
              </a:ext>
            </a:extLst>
          </p:cNvPr>
          <p:cNvSpPr txBox="1"/>
          <p:nvPr/>
        </p:nvSpPr>
        <p:spPr>
          <a:xfrm>
            <a:off x="483476" y="283778"/>
            <a:ext cx="3724096"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研究三（参数</a:t>
            </a:r>
            <a:r>
              <a:rPr kumimoji="1" lang="en-US" altLang="zh-CN" sz="3600" b="1" dirty="0">
                <a:latin typeface="SimSun" panose="02010600030101010101" pitchFamily="2" charset="-122"/>
                <a:ea typeface="SimSun" panose="02010600030101010101" pitchFamily="2" charset="-122"/>
              </a:rPr>
              <a:t>a</a:t>
            </a:r>
            <a:r>
              <a:rPr kumimoji="1" lang="zh-CN" altLang="en-US" sz="3600" b="1" dirty="0">
                <a:latin typeface="SimSun" panose="02010600030101010101" pitchFamily="2" charset="-122"/>
                <a:ea typeface="SimSun" panose="02010600030101010101" pitchFamily="2" charset="-122"/>
              </a:rPr>
              <a:t>）</a:t>
            </a:r>
          </a:p>
        </p:txBody>
      </p:sp>
      <p:sp>
        <p:nvSpPr>
          <p:cNvPr id="7" name="文本框 6">
            <a:extLst>
              <a:ext uri="{FF2B5EF4-FFF2-40B4-BE49-F238E27FC236}">
                <a16:creationId xmlns:a16="http://schemas.microsoft.com/office/drawing/2014/main" id="{C16AC6FC-C65B-8F38-7C66-9B8A64FF77AC}"/>
              </a:ext>
            </a:extLst>
          </p:cNvPr>
          <p:cNvSpPr txBox="1"/>
          <p:nvPr/>
        </p:nvSpPr>
        <p:spPr>
          <a:xfrm>
            <a:off x="5623034" y="3716856"/>
            <a:ext cx="5563078" cy="1291892"/>
          </a:xfrm>
          <a:prstGeom prst="rect">
            <a:avLst/>
          </a:prstGeom>
          <a:noFill/>
        </p:spPr>
        <p:txBody>
          <a:bodyPr wrap="square" rtlCol="0">
            <a:spAutoFit/>
          </a:bodyPr>
          <a:lstStyle/>
          <a:p>
            <a:pPr marL="285750" indent="-285750">
              <a:lnSpc>
                <a:spcPct val="150000"/>
              </a:lnSpc>
              <a:buFont typeface="Wingdings" pitchFamily="2" charset="2"/>
              <a:buChar char="l"/>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刺激呈现时间</a:t>
            </a:r>
            <a:r>
              <a:rPr lang="en-US" altLang="zh-CN" sz="1800" b="1" i="1" kern="100" dirty="0">
                <a:effectLst/>
                <a:latin typeface="Times New Roman" panose="02020603050405020304" pitchFamily="18" charset="0"/>
                <a:ea typeface="宋体" panose="02010600030101010101" pitchFamily="2" charset="-122"/>
                <a:cs typeface="Times New Roman" panose="02020603050405020304" pitchFamily="18" charset="0"/>
              </a:rPr>
              <a:t>T</a:t>
            </a:r>
            <a:r>
              <a:rPr lang="zh-CN" altLang="en-US" sz="1800" b="1" kern="100" dirty="0">
                <a:effectLst/>
                <a:latin typeface="Times New Roman" panose="02020603050405020304" pitchFamily="18" charset="0"/>
                <a:ea typeface="宋体" panose="02010600030101010101" pitchFamily="2" charset="-122"/>
                <a:cs typeface="Times New Roman" panose="02020603050405020304" pitchFamily="18" charset="0"/>
              </a:rPr>
              <a:t>（设计</a:t>
            </a:r>
            <a:r>
              <a:rPr lang="en-US"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3vs</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.4</a:t>
            </a:r>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在两个设计下模拟数据参数均值均未落入实证数据参数</a:t>
            </a:r>
            <a:r>
              <a:rPr lang="en-US" altLang="zh-CN" sz="1800" kern="100" dirty="0">
                <a:effectLst/>
                <a:latin typeface="Times New Roman" panose="02020603050405020304" pitchFamily="18" charset="0"/>
                <a:ea typeface="宋体" panose="02010600030101010101" pitchFamily="2" charset="-122"/>
              </a:rPr>
              <a:t>95%</a:t>
            </a:r>
            <a:r>
              <a:rPr lang="en-US" altLang="zh-CN" sz="1800" i="1" kern="100" dirty="0">
                <a:effectLst/>
                <a:latin typeface="Times New Roman" panose="02020603050405020304" pitchFamily="18" charset="0"/>
                <a:ea typeface="宋体" panose="02010600030101010101" pitchFamily="2" charset="-122"/>
              </a:rPr>
              <a:t>CI</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区间内，表明模型对</a:t>
            </a:r>
            <a:r>
              <a:rPr lang="en-US" altLang="zh-CN" sz="1800" i="1" kern="100" dirty="0">
                <a:effectLst/>
                <a:latin typeface="Times New Roman" panose="02020603050405020304" pitchFamily="18" charset="0"/>
                <a:ea typeface="宋体" panose="02010600030101010101" pitchFamily="2" charset="-122"/>
              </a:rPr>
              <a:t>a</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的整体预测偏高。</a:t>
            </a:r>
            <a:r>
              <a:rPr lang="zh-CN" altLang="zh-CN" dirty="0">
                <a:effectLst/>
              </a:rPr>
              <a:t> </a:t>
            </a:r>
            <a:endParaRPr lang="en-US" altLang="zh-CN" dirty="0">
              <a:effectLst/>
            </a:endParaRPr>
          </a:p>
        </p:txBody>
      </p:sp>
      <p:grpSp>
        <p:nvGrpSpPr>
          <p:cNvPr id="2" name="组合 1">
            <a:extLst>
              <a:ext uri="{FF2B5EF4-FFF2-40B4-BE49-F238E27FC236}">
                <a16:creationId xmlns:a16="http://schemas.microsoft.com/office/drawing/2014/main" id="{8E48400D-364B-E5EA-DCE2-E82A8E00D3E3}"/>
              </a:ext>
            </a:extLst>
          </p:cNvPr>
          <p:cNvGrpSpPr/>
          <p:nvPr/>
        </p:nvGrpSpPr>
        <p:grpSpPr>
          <a:xfrm>
            <a:off x="238843" y="1042015"/>
            <a:ext cx="9354185" cy="2673350"/>
            <a:chOff x="3386" y="5400"/>
            <a:chExt cx="14731" cy="4210"/>
          </a:xfrm>
        </p:grpSpPr>
        <p:pic>
          <p:nvPicPr>
            <p:cNvPr id="8" name="图片 7" descr="bootstrap_az">
              <a:extLst>
                <a:ext uri="{FF2B5EF4-FFF2-40B4-BE49-F238E27FC236}">
                  <a16:creationId xmlns:a16="http://schemas.microsoft.com/office/drawing/2014/main" id="{B8B11947-5EED-A6B6-B9F9-99E52473D8B6}"/>
                </a:ext>
              </a:extLst>
            </p:cNvPr>
            <p:cNvPicPr>
              <a:picLocks noChangeAspect="1"/>
            </p:cNvPicPr>
            <p:nvPr/>
          </p:nvPicPr>
          <p:blipFill>
            <a:blip r:embed="rId2"/>
            <a:srcRect l="-557" t="-786" r="8698" b="786"/>
            <a:stretch>
              <a:fillRect/>
            </a:stretch>
          </p:blipFill>
          <p:spPr>
            <a:xfrm>
              <a:off x="3386" y="5510"/>
              <a:ext cx="14731" cy="4100"/>
            </a:xfrm>
            <a:prstGeom prst="rect">
              <a:avLst/>
            </a:prstGeom>
          </p:spPr>
        </p:pic>
        <p:sp>
          <p:nvSpPr>
            <p:cNvPr id="9" name="文本框 8">
              <a:extLst>
                <a:ext uri="{FF2B5EF4-FFF2-40B4-BE49-F238E27FC236}">
                  <a16:creationId xmlns:a16="http://schemas.microsoft.com/office/drawing/2014/main" id="{83644562-A0EA-404C-CA88-2FECAEE1B35F}"/>
                </a:ext>
              </a:extLst>
            </p:cNvPr>
            <p:cNvSpPr txBox="1"/>
            <p:nvPr/>
          </p:nvSpPr>
          <p:spPr>
            <a:xfrm>
              <a:off x="4164" y="5400"/>
              <a:ext cx="746" cy="725"/>
            </a:xfrm>
            <a:prstGeom prst="rect">
              <a:avLst/>
            </a:prstGeom>
          </p:spPr>
          <p:txBody>
            <a:bodyPr wrap="square">
              <a:spAutoFit/>
            </a:bodyPr>
            <a:lstStyle/>
            <a:p>
              <a:pPr marL="0" indent="0" algn="just" defTabSz="266700">
                <a:spcBef>
                  <a:spcPct val="0"/>
                </a:spcBef>
                <a:spcAft>
                  <a:spcPct val="0"/>
                </a:spcAft>
              </a:pPr>
              <a:r>
                <a:rPr lang="en-US" altLang="zh-CN" sz="2400" b="1" i="1">
                  <a:latin typeface="Times New Roman" panose="02020603050405020304"/>
                  <a:ea typeface="宋体" panose="02010600030101010101" pitchFamily="2" charset="-122"/>
                </a:rPr>
                <a:t>a</a:t>
              </a:r>
            </a:p>
          </p:txBody>
        </p:sp>
      </p:grpSp>
      <p:sp>
        <p:nvSpPr>
          <p:cNvPr id="6" name="矩形 5">
            <a:extLst>
              <a:ext uri="{FF2B5EF4-FFF2-40B4-BE49-F238E27FC236}">
                <a16:creationId xmlns:a16="http://schemas.microsoft.com/office/drawing/2014/main" id="{19BD2AAF-9C55-3949-15D4-C11862DF9DB0}"/>
              </a:ext>
            </a:extLst>
          </p:cNvPr>
          <p:cNvSpPr/>
          <p:nvPr/>
        </p:nvSpPr>
        <p:spPr>
          <a:xfrm>
            <a:off x="3783724" y="2184963"/>
            <a:ext cx="2627586" cy="1096325"/>
          </a:xfrm>
          <a:prstGeom prst="rect">
            <a:avLst/>
          </a:prstGeom>
          <a:ln w="28575"/>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a:p>
        </p:txBody>
      </p:sp>
      <p:pic>
        <p:nvPicPr>
          <p:cNvPr id="10" name="图片 9" descr="bootstrap_adiff_group_s3">
            <a:extLst>
              <a:ext uri="{FF2B5EF4-FFF2-40B4-BE49-F238E27FC236}">
                <a16:creationId xmlns:a16="http://schemas.microsoft.com/office/drawing/2014/main" id="{63530BFA-6B71-1B67-0EA6-C7E7ABAE62F8}"/>
              </a:ext>
            </a:extLst>
          </p:cNvPr>
          <p:cNvPicPr>
            <a:picLocks noChangeAspect="1"/>
          </p:cNvPicPr>
          <p:nvPr/>
        </p:nvPicPr>
        <p:blipFill>
          <a:blip r:embed="rId3"/>
          <a:srcRect r="14916"/>
          <a:stretch>
            <a:fillRect/>
          </a:stretch>
        </p:blipFill>
        <p:spPr>
          <a:xfrm>
            <a:off x="306733" y="3928748"/>
            <a:ext cx="4200272" cy="2160000"/>
          </a:xfrm>
          <a:prstGeom prst="rect">
            <a:avLst/>
          </a:prstGeom>
        </p:spPr>
      </p:pic>
      <p:sp>
        <p:nvSpPr>
          <p:cNvPr id="11" name="文本框 10">
            <a:extLst>
              <a:ext uri="{FF2B5EF4-FFF2-40B4-BE49-F238E27FC236}">
                <a16:creationId xmlns:a16="http://schemas.microsoft.com/office/drawing/2014/main" id="{2C5BD92D-C572-E86B-15A7-E72D91D6E17E}"/>
              </a:ext>
            </a:extLst>
          </p:cNvPr>
          <p:cNvSpPr txBox="1"/>
          <p:nvPr/>
        </p:nvSpPr>
        <p:spPr>
          <a:xfrm>
            <a:off x="5623034" y="5150610"/>
            <a:ext cx="6428068" cy="1707390"/>
          </a:xfrm>
          <a:prstGeom prst="rect">
            <a:avLst/>
          </a:prstGeom>
          <a:noFill/>
        </p:spPr>
        <p:txBody>
          <a:bodyPr wrap="square" rtlCol="0">
            <a:spAutoFit/>
          </a:bodyPr>
          <a:lstStyle/>
          <a:p>
            <a:pPr marL="285750" indent="-285750">
              <a:lnSpc>
                <a:spcPct val="150000"/>
              </a:lnSpc>
              <a:buFont typeface="Wingdings" pitchFamily="2" charset="2"/>
              <a:buChar char="l"/>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反应窗口</a:t>
            </a:r>
            <a:r>
              <a:rPr lang="en-US" altLang="zh-CN" sz="1800" b="1" i="1" kern="100" dirty="0">
                <a:effectLst/>
                <a:latin typeface="Times New Roman" panose="02020603050405020304" pitchFamily="18" charset="0"/>
                <a:ea typeface="宋体" panose="02010600030101010101" pitchFamily="2" charset="-122"/>
                <a:cs typeface="Times New Roman" panose="02020603050405020304" pitchFamily="18" charset="0"/>
              </a:rPr>
              <a:t>W</a:t>
            </a:r>
            <a:r>
              <a:rPr lang="zh-CN" altLang="en-US" sz="1800" b="1" kern="100" dirty="0">
                <a:effectLst/>
                <a:latin typeface="Times New Roman" panose="02020603050405020304" pitchFamily="18" charset="0"/>
                <a:ea typeface="宋体" panose="02010600030101010101" pitchFamily="2" charset="-122"/>
                <a:cs typeface="Times New Roman" panose="02020603050405020304" pitchFamily="18" charset="0"/>
              </a:rPr>
              <a:t>（设计</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1</a:t>
            </a:r>
            <a:r>
              <a:rPr lang="en-US"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vs</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.2</a:t>
            </a:r>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nSpc>
                <a:spcPct val="150000"/>
              </a:lnSpc>
            </a:pPr>
            <a:r>
              <a:rPr lang="en-US" altLang="zh-CN" sz="1800" kern="100" dirty="0">
                <a:effectLst/>
                <a:latin typeface="Times New Roman" panose="02020603050405020304" pitchFamily="18" charset="0"/>
                <a:ea typeface="宋体" panose="02010600030101010101" pitchFamily="2" charset="-122"/>
              </a:rPr>
              <a:t>95%</a:t>
            </a:r>
            <a:r>
              <a:rPr lang="en-US" altLang="zh-CN" sz="1800" i="1" kern="100" dirty="0">
                <a:effectLst/>
                <a:latin typeface="Times New Roman" panose="02020603050405020304" pitchFamily="18" charset="0"/>
                <a:ea typeface="宋体" panose="02010600030101010101" pitchFamily="2" charset="-122"/>
              </a:rPr>
              <a:t>CI</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不包含</a:t>
            </a:r>
            <a:r>
              <a:rPr lang="en-US" altLang="zh-CN" sz="1800" kern="100" dirty="0">
                <a:effectLst/>
                <a:latin typeface="Times New Roman" panose="02020603050405020304" pitchFamily="18" charset="0"/>
                <a:ea typeface="宋体" panose="02010600030101010101" pitchFamily="2" charset="-122"/>
              </a:rPr>
              <a:t>0</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，表明改变</a:t>
            </a:r>
            <a:r>
              <a:rPr lang="en-US" altLang="zh-CN" sz="1800" i="1" kern="100" dirty="0">
                <a:effectLst/>
                <a:latin typeface="Times New Roman" panose="02020603050405020304" pitchFamily="18" charset="0"/>
                <a:ea typeface="宋体" panose="02010600030101010101" pitchFamily="2" charset="-122"/>
              </a:rPr>
              <a:t>W</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显著影响被试的动机。</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但模拟数据增幅更大，且在设计二未落入实证数据参数</a:t>
            </a:r>
            <a:r>
              <a:rPr lang="en-US" altLang="zh-CN" sz="1800" kern="100" dirty="0">
                <a:effectLst/>
                <a:latin typeface="Times New Roman" panose="02020603050405020304" pitchFamily="18" charset="0"/>
                <a:ea typeface="宋体" panose="02010600030101010101" pitchFamily="2" charset="-122"/>
              </a:rPr>
              <a:t>95%</a:t>
            </a:r>
            <a:r>
              <a:rPr lang="en-US" altLang="zh-CN" sz="1800" i="1" kern="100" dirty="0">
                <a:effectLst/>
                <a:latin typeface="Times New Roman" panose="02020603050405020304" pitchFamily="18" charset="0"/>
                <a:ea typeface="宋体" panose="02010600030101010101" pitchFamily="2" charset="-122"/>
              </a:rPr>
              <a:t>CI</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区间内。模型预期</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&gt;</a:t>
            </a:r>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实证</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dirty="0">
                <a:effectLst/>
              </a:rPr>
              <a:t>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2" name="矩形 11">
            <a:extLst>
              <a:ext uri="{FF2B5EF4-FFF2-40B4-BE49-F238E27FC236}">
                <a16:creationId xmlns:a16="http://schemas.microsoft.com/office/drawing/2014/main" id="{77C3562C-871C-884B-22C2-60D152106111}"/>
              </a:ext>
            </a:extLst>
          </p:cNvPr>
          <p:cNvSpPr/>
          <p:nvPr/>
        </p:nvSpPr>
        <p:spPr>
          <a:xfrm>
            <a:off x="1114097" y="4456385"/>
            <a:ext cx="1198179" cy="694225"/>
          </a:xfrm>
          <a:prstGeom prst="rect">
            <a:avLst/>
          </a:prstGeom>
          <a:ln w="28575"/>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a:p>
        </p:txBody>
      </p:sp>
      <p:cxnSp>
        <p:nvCxnSpPr>
          <p:cNvPr id="14" name="曲线连接符 13">
            <a:extLst>
              <a:ext uri="{FF2B5EF4-FFF2-40B4-BE49-F238E27FC236}">
                <a16:creationId xmlns:a16="http://schemas.microsoft.com/office/drawing/2014/main" id="{A4232903-46A3-41D3-DC30-DE4B2D6175E9}"/>
              </a:ext>
            </a:extLst>
          </p:cNvPr>
          <p:cNvCxnSpPr/>
          <p:nvPr/>
        </p:nvCxnSpPr>
        <p:spPr>
          <a:xfrm>
            <a:off x="2028497" y="4414345"/>
            <a:ext cx="3594537" cy="1401640"/>
          </a:xfrm>
          <a:prstGeom prst="curvedConnector3">
            <a:avLst/>
          </a:prstGeom>
          <a:ln>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9601343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CA843D-0B56-18CE-A743-F4EAF519BE44}"/>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2BF5BBEC-FE21-F03D-4E4B-74B480203F2F}"/>
              </a:ext>
            </a:extLst>
          </p:cNvPr>
          <p:cNvSpPr txBox="1"/>
          <p:nvPr/>
        </p:nvSpPr>
        <p:spPr>
          <a:xfrm>
            <a:off x="483476" y="283778"/>
            <a:ext cx="1608133"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研究四</a:t>
            </a:r>
          </a:p>
        </p:txBody>
      </p:sp>
      <p:pic>
        <p:nvPicPr>
          <p:cNvPr id="5" name="图片 4">
            <a:extLst>
              <a:ext uri="{FF2B5EF4-FFF2-40B4-BE49-F238E27FC236}">
                <a16:creationId xmlns:a16="http://schemas.microsoft.com/office/drawing/2014/main" id="{AEA37ED3-E8B8-736B-234E-028E17B2D185}"/>
              </a:ext>
            </a:extLst>
          </p:cNvPr>
          <p:cNvPicPr>
            <a:picLocks noChangeAspect="1"/>
          </p:cNvPicPr>
          <p:nvPr/>
        </p:nvPicPr>
        <p:blipFill>
          <a:blip r:embed="rId2"/>
          <a:stretch>
            <a:fillRect/>
          </a:stretch>
        </p:blipFill>
        <p:spPr>
          <a:xfrm>
            <a:off x="912276" y="1821903"/>
            <a:ext cx="10144125" cy="2457450"/>
          </a:xfrm>
          <a:prstGeom prst="rect">
            <a:avLst/>
          </a:prstGeom>
        </p:spPr>
      </p:pic>
    </p:spTree>
    <p:extLst>
      <p:ext uri="{BB962C8B-B14F-4D97-AF65-F5344CB8AC3E}">
        <p14:creationId xmlns:p14="http://schemas.microsoft.com/office/powerpoint/2010/main" val="2258321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FF6C3D-58D5-802B-D458-26B05FD87528}"/>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2F1E8EA6-6A3E-B16D-1C05-F4E9FA2B8755}"/>
              </a:ext>
            </a:extLst>
          </p:cNvPr>
          <p:cNvSpPr txBox="1"/>
          <p:nvPr/>
        </p:nvSpPr>
        <p:spPr>
          <a:xfrm>
            <a:off x="483476" y="283778"/>
            <a:ext cx="1608133"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研究四</a:t>
            </a:r>
          </a:p>
        </p:txBody>
      </p:sp>
      <p:grpSp>
        <p:nvGrpSpPr>
          <p:cNvPr id="3" name="组合 2">
            <a:extLst>
              <a:ext uri="{FF2B5EF4-FFF2-40B4-BE49-F238E27FC236}">
                <a16:creationId xmlns:a16="http://schemas.microsoft.com/office/drawing/2014/main" id="{54B8C8EC-DAC2-96CE-C6DA-9696AA37483E}"/>
              </a:ext>
            </a:extLst>
          </p:cNvPr>
          <p:cNvGrpSpPr/>
          <p:nvPr/>
        </p:nvGrpSpPr>
        <p:grpSpPr>
          <a:xfrm>
            <a:off x="87708" y="1007840"/>
            <a:ext cx="12016584" cy="3534937"/>
            <a:chOff x="29366" y="1260088"/>
            <a:chExt cx="12016584" cy="3534937"/>
          </a:xfrm>
        </p:grpSpPr>
        <p:pic>
          <p:nvPicPr>
            <p:cNvPr id="5" name="图片 4" descr="Ridge_s4">
              <a:extLst>
                <a:ext uri="{FF2B5EF4-FFF2-40B4-BE49-F238E27FC236}">
                  <a16:creationId xmlns:a16="http://schemas.microsoft.com/office/drawing/2014/main" id="{796F16E0-0291-CF65-6FAA-396292E9BB67}"/>
                </a:ext>
              </a:extLst>
            </p:cNvPr>
            <p:cNvPicPr>
              <a:picLocks noChangeAspect="1"/>
            </p:cNvPicPr>
            <p:nvPr/>
          </p:nvPicPr>
          <p:blipFill>
            <a:blip r:embed="rId2"/>
            <a:stretch>
              <a:fillRect/>
            </a:stretch>
          </p:blipFill>
          <p:spPr>
            <a:xfrm>
              <a:off x="29366" y="1260088"/>
              <a:ext cx="12016584" cy="3534937"/>
            </a:xfrm>
            <a:prstGeom prst="rect">
              <a:avLst/>
            </a:prstGeom>
          </p:spPr>
        </p:pic>
        <p:sp>
          <p:nvSpPr>
            <p:cNvPr id="6" name="矩形 5">
              <a:extLst>
                <a:ext uri="{FF2B5EF4-FFF2-40B4-BE49-F238E27FC236}">
                  <a16:creationId xmlns:a16="http://schemas.microsoft.com/office/drawing/2014/main" id="{CAE7C44B-767A-A940-E572-C572E7D4F838}"/>
                </a:ext>
              </a:extLst>
            </p:cNvPr>
            <p:cNvSpPr/>
            <p:nvPr/>
          </p:nvSpPr>
          <p:spPr>
            <a:xfrm>
              <a:off x="273132" y="2042556"/>
              <a:ext cx="11772817" cy="1308388"/>
            </a:xfrm>
            <a:prstGeom prst="rect">
              <a:avLst/>
            </a:prstGeom>
            <a:ln w="28575"/>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a:p>
          </p:txBody>
        </p:sp>
        <p:cxnSp>
          <p:nvCxnSpPr>
            <p:cNvPr id="7" name="Straight Arrow Connector 11">
              <a:extLst>
                <a:ext uri="{FF2B5EF4-FFF2-40B4-BE49-F238E27FC236}">
                  <a16:creationId xmlns:a16="http://schemas.microsoft.com/office/drawing/2014/main" id="{A230F9DA-F428-E79E-8008-5C6247472DBA}"/>
                </a:ext>
              </a:extLst>
            </p:cNvPr>
            <p:cNvCxnSpPr>
              <a:cxnSpLocks/>
            </p:cNvCxnSpPr>
            <p:nvPr/>
          </p:nvCxnSpPr>
          <p:spPr>
            <a:xfrm flipH="1" flipV="1">
              <a:off x="7837714" y="2328615"/>
              <a:ext cx="391885" cy="310243"/>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12">
              <a:extLst>
                <a:ext uri="{FF2B5EF4-FFF2-40B4-BE49-F238E27FC236}">
                  <a16:creationId xmlns:a16="http://schemas.microsoft.com/office/drawing/2014/main" id="{71B989A1-E2C1-E85F-1596-6D7511F9A5F6}"/>
                </a:ext>
              </a:extLst>
            </p:cNvPr>
            <p:cNvCxnSpPr>
              <a:cxnSpLocks/>
            </p:cNvCxnSpPr>
            <p:nvPr/>
          </p:nvCxnSpPr>
          <p:spPr>
            <a:xfrm flipV="1">
              <a:off x="10352314" y="2259965"/>
              <a:ext cx="571500" cy="223771"/>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13">
              <a:extLst>
                <a:ext uri="{FF2B5EF4-FFF2-40B4-BE49-F238E27FC236}">
                  <a16:creationId xmlns:a16="http://schemas.microsoft.com/office/drawing/2014/main" id="{0C7EBA61-23AC-046E-13BC-71FED893D3AB}"/>
                </a:ext>
              </a:extLst>
            </p:cNvPr>
            <p:cNvCxnSpPr>
              <a:cxnSpLocks/>
            </p:cNvCxnSpPr>
            <p:nvPr/>
          </p:nvCxnSpPr>
          <p:spPr>
            <a:xfrm flipV="1">
              <a:off x="11189147" y="2259965"/>
              <a:ext cx="126718" cy="172992"/>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0" name="文本框 9">
            <a:extLst>
              <a:ext uri="{FF2B5EF4-FFF2-40B4-BE49-F238E27FC236}">
                <a16:creationId xmlns:a16="http://schemas.microsoft.com/office/drawing/2014/main" id="{30A86E94-93E7-E5E4-0F41-4F6BBD83AD4A}"/>
              </a:ext>
            </a:extLst>
          </p:cNvPr>
          <p:cNvSpPr txBox="1"/>
          <p:nvPr/>
        </p:nvSpPr>
        <p:spPr>
          <a:xfrm>
            <a:off x="914400" y="4760186"/>
            <a:ext cx="10363200" cy="1291892"/>
          </a:xfrm>
          <a:prstGeom prst="rect">
            <a:avLst/>
          </a:prstGeom>
          <a:noFill/>
        </p:spPr>
        <p:txBody>
          <a:bodyPr wrap="square" rtlCol="0">
            <a:spAutoFit/>
          </a:bodyPr>
          <a:lstStyle/>
          <a:p>
            <a:pPr>
              <a:lnSpc>
                <a:spcPct val="150000"/>
              </a:lnSpc>
            </a:pPr>
            <a:r>
              <a:rPr kumimoji="1" lang="en-US" altLang="zh-CN" b="1" dirty="0">
                <a:latin typeface="Times New Roman" panose="02020603050405020304" pitchFamily="18" charset="0"/>
                <a:ea typeface="宋体" panose="02010600030101010101" pitchFamily="2" charset="-122"/>
              </a:rPr>
              <a:t>RT</a:t>
            </a:r>
            <a:r>
              <a:rPr kumimoji="1" lang="zh-CN" altLang="en-US" b="1" dirty="0">
                <a:latin typeface="Times New Roman" panose="02020603050405020304" pitchFamily="18" charset="0"/>
                <a:ea typeface="宋体" panose="02010600030101010101" pitchFamily="2" charset="-122"/>
              </a:rPr>
              <a:t>：</a:t>
            </a:r>
            <a:r>
              <a:rPr kumimoji="1" lang="zh-CN" altLang="en-US" dirty="0">
                <a:latin typeface="Times New Roman" panose="02020603050405020304" pitchFamily="18" charset="0"/>
                <a:ea typeface="宋体" panose="02010600030101010101" pitchFamily="2" charset="-122"/>
              </a:rPr>
              <a:t>正常</a:t>
            </a:r>
            <a:endParaRPr kumimoji="1" lang="en-US" altLang="zh-CN" dirty="0">
              <a:latin typeface="Times New Roman" panose="02020603050405020304" pitchFamily="18" charset="0"/>
              <a:ea typeface="宋体" panose="02010600030101010101" pitchFamily="2" charset="-122"/>
            </a:endParaRPr>
          </a:p>
          <a:p>
            <a:pPr>
              <a:lnSpc>
                <a:spcPct val="150000"/>
              </a:lnSpc>
            </a:pPr>
            <a:r>
              <a:rPr kumimoji="1" lang="en-US" altLang="zh-CN" b="1" dirty="0">
                <a:latin typeface="Times New Roman" panose="02020603050405020304" pitchFamily="18" charset="0"/>
                <a:ea typeface="宋体" panose="02010600030101010101" pitchFamily="2" charset="-122"/>
              </a:rPr>
              <a:t>ACC</a:t>
            </a:r>
            <a:r>
              <a:rPr kumimoji="1" lang="zh-CN" altLang="en-US" b="1" dirty="0">
                <a:latin typeface="Times New Roman" panose="02020603050405020304" pitchFamily="18" charset="0"/>
                <a:ea typeface="宋体" panose="02010600030101010101" pitchFamily="2" charset="-122"/>
              </a:rPr>
              <a:t>：</a:t>
            </a:r>
            <a:r>
              <a:rPr kumimoji="1" lang="zh-CN" altLang="en-US" dirty="0">
                <a:latin typeface="Times New Roman" panose="02020603050405020304" pitchFamily="18" charset="0"/>
                <a:ea typeface="宋体" panose="02010600030101010101" pitchFamily="2" charset="-122"/>
              </a:rPr>
              <a:t>设计</a:t>
            </a:r>
            <a:r>
              <a:rPr kumimoji="1" lang="en-US" altLang="zh-CN" dirty="0">
                <a:latin typeface="Times New Roman" panose="02020603050405020304" pitchFamily="18" charset="0"/>
                <a:ea typeface="宋体" panose="02010600030101010101" pitchFamily="2" charset="-122"/>
              </a:rPr>
              <a:t>7-8</a:t>
            </a:r>
            <a:r>
              <a:rPr kumimoji="1" lang="zh-CN" altLang="en-US" dirty="0">
                <a:latin typeface="Times New Roman" panose="02020603050405020304" pitchFamily="18" charset="0"/>
                <a:ea typeface="宋体" panose="02010600030101010101" pitchFamily="2" charset="-122"/>
              </a:rPr>
              <a:t>，</a:t>
            </a:r>
            <a:r>
              <a:rPr kumimoji="1" lang="en-US" altLang="zh-CN" dirty="0">
                <a:latin typeface="Times New Roman" panose="02020603050405020304" pitchFamily="18" charset="0"/>
                <a:ea typeface="宋体" panose="02010600030101010101" pitchFamily="2" charset="-122"/>
              </a:rPr>
              <a:t>T</a:t>
            </a:r>
            <a:r>
              <a:rPr kumimoji="1" lang="zh-CN" altLang="zh-CN" dirty="0">
                <a:latin typeface="Times New Roman" panose="02020603050405020304" pitchFamily="18" charset="0"/>
                <a:ea typeface="宋体" panose="02010600030101010101" pitchFamily="2" charset="-122"/>
              </a:rPr>
              <a:t>从</a:t>
            </a:r>
            <a:r>
              <a:rPr kumimoji="1" lang="en-US" altLang="zh-CN" dirty="0">
                <a:latin typeface="Times New Roman" panose="02020603050405020304" pitchFamily="18" charset="0"/>
                <a:ea typeface="宋体" panose="02010600030101010101" pitchFamily="2" charset="-122"/>
              </a:rPr>
              <a:t>30 </a:t>
            </a:r>
            <a:r>
              <a:rPr kumimoji="1" lang="en-US" altLang="zh-CN" dirty="0" err="1">
                <a:latin typeface="Times New Roman" panose="02020603050405020304" pitchFamily="18" charset="0"/>
                <a:ea typeface="宋体" panose="02010600030101010101" pitchFamily="2" charset="-122"/>
              </a:rPr>
              <a:t>ms</a:t>
            </a:r>
            <a:r>
              <a:rPr kumimoji="1" lang="zh-CN" altLang="zh-CN" dirty="0">
                <a:latin typeface="Times New Roman" panose="02020603050405020304" pitchFamily="18" charset="0"/>
                <a:ea typeface="宋体" panose="02010600030101010101" pitchFamily="2" charset="-122"/>
              </a:rPr>
              <a:t>增加到</a:t>
            </a:r>
            <a:r>
              <a:rPr kumimoji="1" lang="en-US" altLang="zh-CN" dirty="0">
                <a:latin typeface="Times New Roman" panose="02020603050405020304" pitchFamily="18" charset="0"/>
                <a:ea typeface="宋体" panose="02010600030101010101" pitchFamily="2" charset="-122"/>
              </a:rPr>
              <a:t>80 </a:t>
            </a:r>
            <a:r>
              <a:rPr kumimoji="1" lang="en-US" altLang="zh-CN" dirty="0" err="1">
                <a:latin typeface="Times New Roman" panose="02020603050405020304" pitchFamily="18" charset="0"/>
                <a:ea typeface="宋体" panose="02010600030101010101" pitchFamily="2" charset="-122"/>
              </a:rPr>
              <a:t>ms</a:t>
            </a:r>
            <a:r>
              <a:rPr kumimoji="1" lang="zh-CN" altLang="zh-CN" dirty="0">
                <a:latin typeface="Times New Roman" panose="02020603050405020304" pitchFamily="18" charset="0"/>
                <a:ea typeface="宋体" panose="02010600030101010101" pitchFamily="2" charset="-122"/>
              </a:rPr>
              <a:t>时，</a:t>
            </a:r>
            <a:r>
              <a:rPr kumimoji="1" lang="en-US" altLang="zh-CN" dirty="0">
                <a:latin typeface="Times New Roman" panose="02020603050405020304" pitchFamily="18" charset="0"/>
                <a:ea typeface="宋体" panose="02010600030101010101" pitchFamily="2" charset="-122"/>
              </a:rPr>
              <a:t>Cohen‘s </a:t>
            </a:r>
            <a:r>
              <a:rPr kumimoji="1" lang="en-US" altLang="zh-CN" dirty="0" err="1">
                <a:latin typeface="Times New Roman" panose="02020603050405020304" pitchFamily="18" charset="0"/>
                <a:ea typeface="宋体" panose="02010600030101010101" pitchFamily="2" charset="-122"/>
              </a:rPr>
              <a:t>dACC</a:t>
            </a:r>
            <a:r>
              <a:rPr kumimoji="1" lang="zh-CN" altLang="zh-CN" dirty="0">
                <a:latin typeface="Times New Roman" panose="02020603050405020304" pitchFamily="18" charset="0"/>
                <a:ea typeface="宋体" panose="02010600030101010101" pitchFamily="2" charset="-122"/>
              </a:rPr>
              <a:t>反而降低。</a:t>
            </a:r>
            <a:r>
              <a:rPr kumimoji="1" lang="en-US" altLang="zh-CN" dirty="0">
                <a:latin typeface="Times New Roman" panose="02020603050405020304" pitchFamily="18" charset="0"/>
                <a:ea typeface="宋体" panose="02010600030101010101" pitchFamily="2" charset="-122"/>
              </a:rPr>
              <a:t>——</a:t>
            </a:r>
            <a:r>
              <a:rPr kumimoji="1" lang="zh-CN" altLang="zh-CN" dirty="0">
                <a:latin typeface="Times New Roman" panose="02020603050405020304" pitchFamily="18" charset="0"/>
                <a:ea typeface="宋体" panose="02010600030101010101" pitchFamily="2" charset="-122"/>
              </a:rPr>
              <a:t>陌生人条件下准确率的提升</a:t>
            </a:r>
            <a:r>
              <a:rPr kumimoji="1" lang="zh-CN" altLang="en-US" dirty="0">
                <a:latin typeface="Times New Roman" panose="02020603050405020304" pitchFamily="18" charset="0"/>
                <a:ea typeface="宋体" panose="02010600030101010101" pitchFamily="2" charset="-122"/>
              </a:rPr>
              <a:t>更多</a:t>
            </a:r>
            <a:r>
              <a:rPr kumimoji="1" lang="zh-CN" altLang="zh-CN" dirty="0">
                <a:latin typeface="Times New Roman" panose="02020603050405020304" pitchFamily="18" charset="0"/>
                <a:ea typeface="宋体" panose="02010600030101010101" pitchFamily="2" charset="-122"/>
              </a:rPr>
              <a:t>，而非自我条件的下降。 </a:t>
            </a:r>
            <a:endParaRPr kumimoji="1" lang="zh-CN" altLang="en-US"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436045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CF79F3-D27D-7492-A7E5-BFF76B0682ED}"/>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16228A4B-0E57-9CB8-6B7E-B061EAA0F09B}"/>
              </a:ext>
            </a:extLst>
          </p:cNvPr>
          <p:cNvSpPr txBox="1"/>
          <p:nvPr/>
        </p:nvSpPr>
        <p:spPr>
          <a:xfrm>
            <a:off x="483476" y="283778"/>
            <a:ext cx="1608133"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研究四</a:t>
            </a:r>
          </a:p>
        </p:txBody>
      </p:sp>
      <p:grpSp>
        <p:nvGrpSpPr>
          <p:cNvPr id="2" name="组合 1">
            <a:extLst>
              <a:ext uri="{FF2B5EF4-FFF2-40B4-BE49-F238E27FC236}">
                <a16:creationId xmlns:a16="http://schemas.microsoft.com/office/drawing/2014/main" id="{7F0CD3CE-5809-1AAB-E627-7C7847A625B3}"/>
              </a:ext>
            </a:extLst>
          </p:cNvPr>
          <p:cNvGrpSpPr/>
          <p:nvPr/>
        </p:nvGrpSpPr>
        <p:grpSpPr>
          <a:xfrm>
            <a:off x="-228920" y="867759"/>
            <a:ext cx="6640232" cy="3073621"/>
            <a:chOff x="1129" y="578"/>
            <a:chExt cx="11349" cy="5176"/>
          </a:xfrm>
        </p:grpSpPr>
        <p:pic>
          <p:nvPicPr>
            <p:cNvPr id="3" name="图片 3">
              <a:extLst>
                <a:ext uri="{FF2B5EF4-FFF2-40B4-BE49-F238E27FC236}">
                  <a16:creationId xmlns:a16="http://schemas.microsoft.com/office/drawing/2014/main" id="{ACBFD4DA-25F6-CAE0-A246-0551B72E87E5}"/>
                </a:ext>
              </a:extLst>
            </p:cNvPr>
            <p:cNvPicPr>
              <a:picLocks noChangeAspect="1"/>
            </p:cNvPicPr>
            <p:nvPr/>
          </p:nvPicPr>
          <p:blipFill>
            <a:blip r:embed="rId2"/>
            <a:stretch>
              <a:fillRect/>
            </a:stretch>
          </p:blipFill>
          <p:spPr>
            <a:xfrm>
              <a:off x="2205" y="1219"/>
              <a:ext cx="10273" cy="4535"/>
            </a:xfrm>
            <a:prstGeom prst="rect">
              <a:avLst/>
            </a:prstGeom>
            <a:noFill/>
            <a:ln>
              <a:noFill/>
            </a:ln>
          </p:spPr>
        </p:pic>
        <mc:AlternateContent xmlns:mc="http://schemas.openxmlformats.org/markup-compatibility/2006">
          <mc:Choice xmlns:a14="http://schemas.microsoft.com/office/drawing/2010/main" Requires="a14">
            <p:sp>
              <p:nvSpPr>
                <p:cNvPr id="5" name="文本框 4">
                  <a:extLst>
                    <a:ext uri="{FF2B5EF4-FFF2-40B4-BE49-F238E27FC236}">
                      <a16:creationId xmlns:a16="http://schemas.microsoft.com/office/drawing/2014/main" id="{7BBD0690-6D36-C11B-0A1C-6051675A573E}"/>
                    </a:ext>
                  </a:extLst>
                </p:cNvPr>
                <p:cNvSpPr txBox="1"/>
                <p:nvPr/>
              </p:nvSpPr>
              <p:spPr>
                <a:xfrm>
                  <a:off x="1129" y="578"/>
                  <a:ext cx="7332" cy="836"/>
                </a:xfrm>
                <a:prstGeom prst="rect">
                  <a:avLst/>
                </a:prstGeom>
              </p:spPr>
              <p:txBody>
                <a:bodyPr wrap="square">
                  <a:spAutoFit/>
                </a:bodyPr>
                <a:lstStyle/>
                <a:p>
                  <a:pPr algn="just" defTabSz="266700">
                    <a:spcBef>
                      <a:spcPct val="0"/>
                    </a:spcBef>
                    <a:spcAft>
                      <a:spcPct val="0"/>
                    </a:spcAft>
                  </a:pPr>
                  <a14:m>
                    <m:oMathPara xmlns:m="http://schemas.openxmlformats.org/officeDocument/2006/math">
                      <m:oMathParaPr>
                        <m:jc m:val="centerGroup"/>
                      </m:oMathParaPr>
                      <m:oMath xmlns:m="http://schemas.openxmlformats.org/officeDocument/2006/math">
                        <m:sSub>
                          <m:sSubPr>
                            <m:ctrlPr>
                              <a:rPr lang="en-US" altLang="zh-CN" sz="2400" b="1" i="1" smtClean="0">
                                <a:latin typeface="Cambria Math" panose="02040503050406030204" pitchFamily="18" charset="0"/>
                                <a:ea typeface="宋体" panose="02010600030101010101" pitchFamily="2" charset="-122"/>
                                <a:cs typeface="Times New Roman" panose="02020603050405020304" pitchFamily="18" charset="0"/>
                                <a:sym typeface="+mn-ea"/>
                              </a:rPr>
                            </m:ctrlPr>
                          </m:sSubPr>
                          <m:e>
                            <m:r>
                              <a:rPr lang="en-US" altLang="zh-CN" sz="2400" b="1" i="1">
                                <a:latin typeface="Cambria Math" panose="02040503050406030204" pitchFamily="18" charset="0"/>
                                <a:ea typeface="宋体" panose="02010600030101010101" pitchFamily="2" charset="-122"/>
                                <a:cs typeface="Times New Roman" panose="02020603050405020304" pitchFamily="18" charset="0"/>
                                <a:sym typeface="+mn-ea"/>
                              </a:rPr>
                              <m:t>𝒗</m:t>
                            </m:r>
                          </m:e>
                          <m:sub>
                            <m:r>
                              <a:rPr lang="en-US" altLang="zh-CN" sz="2400" b="1" i="1" smtClean="0">
                                <a:latin typeface="Cambria Math" panose="02040503050406030204" pitchFamily="18" charset="0"/>
                                <a:ea typeface="宋体" panose="02010600030101010101" pitchFamily="2" charset="-122"/>
                                <a:cs typeface="Times New Roman" panose="02020603050405020304" pitchFamily="18" charset="0"/>
                                <a:sym typeface="+mn-ea"/>
                              </a:rPr>
                              <m:t>𝒔𝒆𝒍𝒇</m:t>
                            </m:r>
                          </m:sub>
                        </m:sSub>
                        <m:r>
                          <a:rPr lang="en-US" altLang="zh-CN" sz="2400" b="1" i="1" smtClean="0">
                            <a:latin typeface="Cambria Math" panose="02040503050406030204" pitchFamily="18" charset="0"/>
                            <a:ea typeface="宋体" panose="02010600030101010101" pitchFamily="2" charset="-122"/>
                            <a:cs typeface="Times New Roman" panose="02020603050405020304" pitchFamily="18" charset="0"/>
                            <a:sym typeface="+mn-ea"/>
                          </a:rPr>
                          <m:t>−</m:t>
                        </m:r>
                        <m:sSub>
                          <m:sSubPr>
                            <m:ctrlPr>
                              <a:rPr lang="en-US" altLang="zh-CN" sz="2400" b="1" i="1">
                                <a:latin typeface="Cambria Math" panose="02040503050406030204" pitchFamily="18" charset="0"/>
                                <a:ea typeface="宋体" panose="02010600030101010101" pitchFamily="2" charset="-122"/>
                                <a:cs typeface="Times New Roman" panose="02020603050405020304" pitchFamily="18" charset="0"/>
                                <a:sym typeface="+mn-ea"/>
                              </a:rPr>
                            </m:ctrlPr>
                          </m:sSubPr>
                          <m:e>
                            <m:r>
                              <a:rPr lang="en-US" altLang="zh-CN" sz="2400" b="1" i="1">
                                <a:latin typeface="Cambria Math" panose="02040503050406030204" pitchFamily="18" charset="0"/>
                                <a:ea typeface="宋体" panose="02010600030101010101" pitchFamily="2" charset="-122"/>
                                <a:cs typeface="Times New Roman" panose="02020603050405020304" pitchFamily="18" charset="0"/>
                                <a:sym typeface="+mn-ea"/>
                              </a:rPr>
                              <m:t>𝒗</m:t>
                            </m:r>
                          </m:e>
                          <m:sub>
                            <m:r>
                              <a:rPr lang="en-US" altLang="zh-CN" sz="2400" b="1" i="1" smtClean="0">
                                <a:latin typeface="Cambria Math" panose="02040503050406030204" pitchFamily="18" charset="0"/>
                                <a:ea typeface="宋体" panose="02010600030101010101" pitchFamily="2" charset="-122"/>
                                <a:cs typeface="Times New Roman" panose="02020603050405020304" pitchFamily="18" charset="0"/>
                                <a:sym typeface="+mn-ea"/>
                              </a:rPr>
                              <m:t>𝒔𝒕𝒓𝒂𝒏𝒈𝒆𝒓</m:t>
                            </m:r>
                          </m:sub>
                        </m:sSub>
                      </m:oMath>
                    </m:oMathPara>
                  </a14:m>
                  <a:endParaRPr lang="en-US" altLang="zh-CN" sz="2400" b="1" i="1" baseline="-25000" dirty="0">
                    <a:latin typeface="Times New Roman" panose="02020603050405020304"/>
                    <a:ea typeface="宋体" panose="02010600030101010101" pitchFamily="2" charset="-122"/>
                  </a:endParaRPr>
                </a:p>
              </p:txBody>
            </p:sp>
          </mc:Choice>
          <mc:Fallback>
            <p:sp>
              <p:nvSpPr>
                <p:cNvPr id="5" name="文本框 4">
                  <a:extLst>
                    <a:ext uri="{FF2B5EF4-FFF2-40B4-BE49-F238E27FC236}">
                      <a16:creationId xmlns:a16="http://schemas.microsoft.com/office/drawing/2014/main" id="{7BBD0690-6D36-C11B-0A1C-6051675A573E}"/>
                    </a:ext>
                  </a:extLst>
                </p:cNvPr>
                <p:cNvSpPr txBox="1">
                  <a:spLocks noRot="1" noChangeAspect="1" noMove="1" noResize="1" noEditPoints="1" noAdjustHandles="1" noChangeArrowheads="1" noChangeShapeType="1" noTextEdit="1"/>
                </p:cNvSpPr>
                <p:nvPr/>
              </p:nvSpPr>
              <p:spPr>
                <a:xfrm>
                  <a:off x="1129" y="578"/>
                  <a:ext cx="7332" cy="836"/>
                </a:xfrm>
                <a:prstGeom prst="rect">
                  <a:avLst/>
                </a:prstGeom>
                <a:blipFill>
                  <a:blip r:embed="rId3"/>
                  <a:stretch>
                    <a:fillRect b="-10000"/>
                  </a:stretch>
                </a:blipFill>
              </p:spPr>
              <p:txBody>
                <a:bodyPr/>
                <a:lstStyle/>
                <a:p>
                  <a:r>
                    <a:rPr lang="zh-CN" altLang="en-US">
                      <a:noFill/>
                    </a:rPr>
                    <a:t> </a:t>
                  </a:r>
                </a:p>
              </p:txBody>
            </p:sp>
          </mc:Fallback>
        </mc:AlternateContent>
        <p:sp>
          <p:nvSpPr>
            <p:cNvPr id="6" name="矩形 5">
              <a:extLst>
                <a:ext uri="{FF2B5EF4-FFF2-40B4-BE49-F238E27FC236}">
                  <a16:creationId xmlns:a16="http://schemas.microsoft.com/office/drawing/2014/main" id="{3E996EC1-9522-C910-E793-8984D2FEE74F}"/>
                </a:ext>
              </a:extLst>
            </p:cNvPr>
            <p:cNvSpPr/>
            <p:nvPr/>
          </p:nvSpPr>
          <p:spPr>
            <a:xfrm>
              <a:off x="7384" y="1408"/>
              <a:ext cx="4481" cy="4263"/>
            </a:xfrm>
            <a:prstGeom prst="rect">
              <a:avLst/>
            </a:prstGeom>
            <a:ln w="28575"/>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a:p>
          </p:txBody>
        </p:sp>
      </p:grpSp>
      <p:pic>
        <p:nvPicPr>
          <p:cNvPr id="8" name="图片 7" descr="bootstrap_vdiff_group_s4">
            <a:extLst>
              <a:ext uri="{FF2B5EF4-FFF2-40B4-BE49-F238E27FC236}">
                <a16:creationId xmlns:a16="http://schemas.microsoft.com/office/drawing/2014/main" id="{E317C09D-C04B-321F-D847-7EDE1FA4EC43}"/>
              </a:ext>
            </a:extLst>
          </p:cNvPr>
          <p:cNvPicPr>
            <a:picLocks noChangeAspect="1"/>
          </p:cNvPicPr>
          <p:nvPr/>
        </p:nvPicPr>
        <p:blipFill>
          <a:blip r:embed="rId4"/>
          <a:stretch>
            <a:fillRect/>
          </a:stretch>
        </p:blipFill>
        <p:spPr>
          <a:xfrm>
            <a:off x="596497" y="4188655"/>
            <a:ext cx="4683444" cy="2617427"/>
          </a:xfrm>
          <a:prstGeom prst="rect">
            <a:avLst/>
          </a:prstGeom>
        </p:spPr>
      </p:pic>
      <p:cxnSp>
        <p:nvCxnSpPr>
          <p:cNvPr id="11" name="直线箭头连接符 10">
            <a:extLst>
              <a:ext uri="{FF2B5EF4-FFF2-40B4-BE49-F238E27FC236}">
                <a16:creationId xmlns:a16="http://schemas.microsoft.com/office/drawing/2014/main" id="{98500BAA-98D3-432C-8166-EC8393A2B1FF}"/>
              </a:ext>
            </a:extLst>
          </p:cNvPr>
          <p:cNvCxnSpPr/>
          <p:nvPr/>
        </p:nvCxnSpPr>
        <p:spPr>
          <a:xfrm>
            <a:off x="4256690" y="1870841"/>
            <a:ext cx="725213" cy="43092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2" name="文本框 11">
            <a:extLst>
              <a:ext uri="{FF2B5EF4-FFF2-40B4-BE49-F238E27FC236}">
                <a16:creationId xmlns:a16="http://schemas.microsoft.com/office/drawing/2014/main" id="{604181CF-DECE-5BB4-A918-A89A74E01FA6}"/>
              </a:ext>
            </a:extLst>
          </p:cNvPr>
          <p:cNvSpPr txBox="1"/>
          <p:nvPr/>
        </p:nvSpPr>
        <p:spPr>
          <a:xfrm>
            <a:off x="6411312" y="1765738"/>
            <a:ext cx="5896303" cy="1286250"/>
          </a:xfrm>
          <a:prstGeom prst="rect">
            <a:avLst/>
          </a:prstGeom>
          <a:noFill/>
        </p:spPr>
        <p:txBody>
          <a:bodyPr wrap="square" rtlCol="0">
            <a:spAutoFit/>
          </a:bodyPr>
          <a:lstStyle/>
          <a:p>
            <a:pPr>
              <a:lnSpc>
                <a:spcPct val="150000"/>
              </a:lnSpc>
            </a:pPr>
            <a:r>
              <a:rPr kumimoji="1" lang="en-US" altLang="zh-CN" dirty="0">
                <a:latin typeface="Times New Roman" panose="02020603050405020304" pitchFamily="18" charset="0"/>
                <a:ea typeface="宋体" panose="02010600030101010101" pitchFamily="2" charset="-122"/>
              </a:rPr>
              <a:t>W=800</a:t>
            </a:r>
            <a:r>
              <a:rPr kumimoji="1" lang="zh-CN" altLang="en-US" dirty="0">
                <a:latin typeface="Times New Roman" panose="02020603050405020304" pitchFamily="18" charset="0"/>
                <a:ea typeface="宋体" panose="02010600030101010101" pitchFamily="2" charset="-122"/>
              </a:rPr>
              <a:t>，</a:t>
            </a:r>
            <a:r>
              <a:rPr kumimoji="1" lang="en-US" altLang="zh-CN" dirty="0">
                <a:latin typeface="Times New Roman" panose="02020603050405020304" pitchFamily="18" charset="0"/>
                <a:ea typeface="宋体" panose="02010600030101010101" pitchFamily="2" charset="-122"/>
              </a:rPr>
              <a:t>T</a:t>
            </a:r>
            <a:r>
              <a:rPr kumimoji="1" lang="zh-CN" altLang="en-US" dirty="0">
                <a:latin typeface="Times New Roman" panose="02020603050405020304" pitchFamily="18" charset="0"/>
                <a:ea typeface="宋体" panose="02010600030101010101" pitchFamily="2" charset="-122"/>
              </a:rPr>
              <a:t>（</a:t>
            </a:r>
            <a:r>
              <a:rPr kumimoji="1" lang="en-US" altLang="zh-CN" dirty="0">
                <a:latin typeface="Times New Roman" panose="02020603050405020304" pitchFamily="18" charset="0"/>
                <a:ea typeface="宋体" panose="02010600030101010101" pitchFamily="2" charset="-122"/>
              </a:rPr>
              <a:t>30-80</a:t>
            </a:r>
            <a:r>
              <a:rPr kumimoji="1" lang="zh-CN" altLang="en-US" dirty="0">
                <a:latin typeface="Times New Roman" panose="02020603050405020304" pitchFamily="18" charset="0"/>
                <a:ea typeface="宋体" panose="02010600030101010101" pitchFamily="2" charset="-122"/>
              </a:rPr>
              <a:t>）</a:t>
            </a:r>
            <a:r>
              <a:rPr kumimoji="1" lang="en-US" altLang="zh-CN" dirty="0">
                <a:latin typeface="Times New Roman" panose="02020603050405020304" pitchFamily="18" charset="0"/>
                <a:ea typeface="宋体" panose="02010600030101010101" pitchFamily="2" charset="-122"/>
              </a:rPr>
              <a:t>——</a:t>
            </a:r>
            <a:r>
              <a:rPr kumimoji="1" lang="en-US" altLang="zh-CN" dirty="0" err="1">
                <a:latin typeface="Times New Roman" panose="02020603050405020304" pitchFamily="18" charset="0"/>
                <a:ea typeface="宋体" panose="02010600030101010101" pitchFamily="2" charset="-122"/>
              </a:rPr>
              <a:t>v</a:t>
            </a:r>
            <a:r>
              <a:rPr kumimoji="1" lang="en-US" altLang="zh-CN" baseline="-25000" dirty="0" err="1">
                <a:latin typeface="Times New Roman" panose="02020603050405020304" pitchFamily="18" charset="0"/>
                <a:ea typeface="宋体" panose="02010600030101010101" pitchFamily="2" charset="-122"/>
              </a:rPr>
              <a:t>self</a:t>
            </a:r>
            <a:r>
              <a:rPr kumimoji="1" lang="en-US" altLang="zh-CN" dirty="0">
                <a:latin typeface="Times New Roman" panose="02020603050405020304" pitchFamily="18" charset="0"/>
                <a:ea typeface="宋体" panose="02010600030101010101" pitchFamily="2" charset="-122"/>
              </a:rPr>
              <a:t> - </a:t>
            </a:r>
            <a:r>
              <a:rPr kumimoji="1" lang="en-US" altLang="zh-CN" dirty="0" err="1">
                <a:latin typeface="Times New Roman" panose="02020603050405020304" pitchFamily="18" charset="0"/>
                <a:ea typeface="宋体" panose="02010600030101010101" pitchFamily="2" charset="-122"/>
              </a:rPr>
              <a:t>v</a:t>
            </a:r>
            <a:r>
              <a:rPr kumimoji="1" lang="en-US" altLang="zh-CN" baseline="-25000" dirty="0" err="1">
                <a:latin typeface="Times New Roman" panose="02020603050405020304" pitchFamily="18" charset="0"/>
                <a:ea typeface="宋体" panose="02010600030101010101" pitchFamily="2" charset="-122"/>
              </a:rPr>
              <a:t>stranger</a:t>
            </a:r>
            <a:r>
              <a:rPr kumimoji="1" lang="zh-CN" altLang="zh-CN" dirty="0">
                <a:latin typeface="Times New Roman" panose="02020603050405020304" pitchFamily="18" charset="0"/>
                <a:ea typeface="宋体" panose="02010600030101010101" pitchFamily="2" charset="-122"/>
              </a:rPr>
              <a:t>下降 </a:t>
            </a:r>
            <a:r>
              <a:rPr kumimoji="1" lang="zh-CN" altLang="en-US" dirty="0">
                <a:latin typeface="Times New Roman" panose="02020603050405020304" pitchFamily="18" charset="0"/>
                <a:ea typeface="宋体" panose="02010600030101010101" pitchFamily="2" charset="-122"/>
              </a:rPr>
              <a:t>，</a:t>
            </a:r>
            <a:endParaRPr kumimoji="1" lang="en-US" altLang="zh-CN" dirty="0">
              <a:latin typeface="Times New Roman" panose="02020603050405020304" pitchFamily="18" charset="0"/>
              <a:ea typeface="宋体" panose="02010600030101010101" pitchFamily="2" charset="-122"/>
            </a:endParaRPr>
          </a:p>
          <a:p>
            <a:pPr>
              <a:lnSpc>
                <a:spcPct val="150000"/>
              </a:lnSpc>
            </a:pPr>
            <a:r>
              <a:rPr kumimoji="1" lang="zh-CN" altLang="zh-CN" dirty="0">
                <a:latin typeface="Times New Roman" panose="02020603050405020304" pitchFamily="18" charset="0"/>
                <a:ea typeface="宋体" panose="02010600030101010101" pitchFamily="2" charset="-122"/>
              </a:rPr>
              <a:t>设计七</a:t>
            </a:r>
            <a:r>
              <a:rPr kumimoji="1" lang="zh-CN" altLang="en-US" dirty="0">
                <a:latin typeface="Times New Roman" panose="02020603050405020304" pitchFamily="18" charset="0"/>
                <a:ea typeface="宋体" panose="02010600030101010101" pitchFamily="2" charset="-122"/>
              </a:rPr>
              <a:t>（</a:t>
            </a:r>
            <a:r>
              <a:rPr kumimoji="1" lang="en-US" altLang="zh-CN" i="1" dirty="0">
                <a:latin typeface="Times New Roman" panose="02020603050405020304" pitchFamily="18" charset="0"/>
                <a:ea typeface="宋体" panose="02010600030101010101" pitchFamily="2" charset="-122"/>
              </a:rPr>
              <a:t>M</a:t>
            </a:r>
            <a:r>
              <a:rPr kumimoji="1" lang="en-US" altLang="zh-CN" dirty="0">
                <a:latin typeface="Times New Roman" panose="02020603050405020304" pitchFamily="18" charset="0"/>
                <a:ea typeface="宋体" panose="02010600030101010101" pitchFamily="2" charset="-122"/>
              </a:rPr>
              <a:t> = 0.942</a:t>
            </a:r>
            <a:r>
              <a:rPr kumimoji="1" lang="zh-CN" altLang="zh-CN" dirty="0">
                <a:latin typeface="Times New Roman" panose="02020603050405020304" pitchFamily="18" charset="0"/>
                <a:ea typeface="宋体" panose="02010600030101010101" pitchFamily="2" charset="-122"/>
              </a:rPr>
              <a:t>，设计八</a:t>
            </a:r>
            <a:r>
              <a:rPr kumimoji="1" lang="en-US" altLang="zh-CN" i="1" dirty="0">
                <a:latin typeface="Times New Roman" panose="02020603050405020304" pitchFamily="18" charset="0"/>
                <a:ea typeface="宋体" panose="02010600030101010101" pitchFamily="2" charset="-122"/>
              </a:rPr>
              <a:t>M</a:t>
            </a:r>
            <a:r>
              <a:rPr kumimoji="1" lang="en-US" altLang="zh-CN" dirty="0">
                <a:latin typeface="Times New Roman" panose="02020603050405020304" pitchFamily="18" charset="0"/>
                <a:ea typeface="宋体" panose="02010600030101010101" pitchFamily="2" charset="-122"/>
              </a:rPr>
              <a:t> = 0.656</a:t>
            </a:r>
            <a:r>
              <a:rPr kumimoji="1" lang="zh-CN" altLang="en-US" dirty="0">
                <a:latin typeface="Times New Roman" panose="02020603050405020304" pitchFamily="18" charset="0"/>
                <a:ea typeface="宋体" panose="02010600030101010101" pitchFamily="2" charset="-122"/>
              </a:rPr>
              <a:t>）</a:t>
            </a:r>
            <a:r>
              <a:rPr kumimoji="1" lang="zh-CN" altLang="zh-CN" dirty="0">
                <a:latin typeface="Times New Roman" panose="02020603050405020304" pitchFamily="18" charset="0"/>
                <a:ea typeface="宋体" panose="02010600030101010101" pitchFamily="2" charset="-122"/>
              </a:rPr>
              <a:t>，</a:t>
            </a:r>
            <a:endParaRPr kumimoji="1" lang="en-US" altLang="zh-CN" dirty="0">
              <a:latin typeface="Times New Roman" panose="02020603050405020304" pitchFamily="18" charset="0"/>
              <a:ea typeface="宋体" panose="02010600030101010101" pitchFamily="2" charset="-122"/>
            </a:endParaRPr>
          </a:p>
          <a:p>
            <a:pPr>
              <a:lnSpc>
                <a:spcPct val="150000"/>
              </a:lnSpc>
            </a:pPr>
            <a:r>
              <a:rPr kumimoji="1" lang="zh-CN" altLang="zh-CN" dirty="0">
                <a:latin typeface="Times New Roman" panose="02020603050405020304" pitchFamily="18" charset="0"/>
                <a:ea typeface="宋体" panose="02010600030101010101" pitchFamily="2" charset="-122"/>
              </a:rPr>
              <a:t>理论模型预测增强（设计七</a:t>
            </a:r>
            <a:r>
              <a:rPr kumimoji="1" lang="en-US" altLang="zh-CN" i="1" dirty="0">
                <a:latin typeface="Times New Roman" panose="02020603050405020304" pitchFamily="18" charset="0"/>
                <a:ea typeface="宋体" panose="02010600030101010101" pitchFamily="2" charset="-122"/>
              </a:rPr>
              <a:t>M</a:t>
            </a:r>
            <a:r>
              <a:rPr kumimoji="1" lang="en-US" altLang="zh-CN" dirty="0">
                <a:latin typeface="Times New Roman" panose="02020603050405020304" pitchFamily="18" charset="0"/>
                <a:ea typeface="宋体" panose="02010600030101010101" pitchFamily="2" charset="-122"/>
              </a:rPr>
              <a:t> = 1.887</a:t>
            </a:r>
            <a:r>
              <a:rPr kumimoji="1" lang="zh-CN" altLang="zh-CN" dirty="0">
                <a:latin typeface="Times New Roman" panose="02020603050405020304" pitchFamily="18" charset="0"/>
                <a:ea typeface="宋体" panose="02010600030101010101" pitchFamily="2" charset="-122"/>
              </a:rPr>
              <a:t>，设计八</a:t>
            </a:r>
            <a:r>
              <a:rPr kumimoji="1" lang="en-US" altLang="zh-CN" i="1" dirty="0">
                <a:latin typeface="Times New Roman" panose="02020603050405020304" pitchFamily="18" charset="0"/>
                <a:ea typeface="宋体" panose="02010600030101010101" pitchFamily="2" charset="-122"/>
              </a:rPr>
              <a:t>M</a:t>
            </a:r>
            <a:r>
              <a:rPr kumimoji="1" lang="en-US" altLang="zh-CN" dirty="0">
                <a:latin typeface="Times New Roman" panose="02020603050405020304" pitchFamily="18" charset="0"/>
                <a:ea typeface="宋体" panose="02010600030101010101" pitchFamily="2" charset="-122"/>
              </a:rPr>
              <a:t> = 2.163</a:t>
            </a:r>
            <a:r>
              <a:rPr kumimoji="1" lang="zh-CN" altLang="zh-CN" dirty="0">
                <a:latin typeface="Times New Roman" panose="02020603050405020304" pitchFamily="18" charset="0"/>
                <a:ea typeface="宋体" panose="02010600030101010101" pitchFamily="2" charset="-122"/>
              </a:rPr>
              <a:t>） </a:t>
            </a:r>
            <a:endParaRPr kumimoji="1" lang="zh-CN" altLang="en-US"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4108396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619DA5-1BE8-FA88-4057-C21784D45D60}"/>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5F3E2E44-F249-A170-3B54-43856F480035}"/>
              </a:ext>
            </a:extLst>
          </p:cNvPr>
          <p:cNvSpPr txBox="1"/>
          <p:nvPr/>
        </p:nvSpPr>
        <p:spPr>
          <a:xfrm>
            <a:off x="483476" y="283778"/>
            <a:ext cx="1608133" cy="646331"/>
          </a:xfrm>
          <a:prstGeom prst="rect">
            <a:avLst/>
          </a:prstGeom>
          <a:noFill/>
        </p:spPr>
        <p:txBody>
          <a:bodyPr wrap="none" rtlCol="0">
            <a:spAutoFit/>
          </a:bodyPr>
          <a:lstStyle/>
          <a:p>
            <a:r>
              <a:rPr kumimoji="1" lang="zh-CN" altLang="en-US" sz="3600" b="1" dirty="0">
                <a:latin typeface="SimSun" panose="02010600030101010101" pitchFamily="2" charset="-122"/>
                <a:ea typeface="SimSun" panose="02010600030101010101" pitchFamily="2" charset="-122"/>
              </a:rPr>
              <a:t>研究四</a:t>
            </a:r>
          </a:p>
        </p:txBody>
      </p:sp>
      <p:pic>
        <p:nvPicPr>
          <p:cNvPr id="2" name="Picture 19">
            <a:extLst>
              <a:ext uri="{FF2B5EF4-FFF2-40B4-BE49-F238E27FC236}">
                <a16:creationId xmlns:a16="http://schemas.microsoft.com/office/drawing/2014/main" id="{71AFF759-147F-E769-06F5-F8AC9A3180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874" y="1106914"/>
            <a:ext cx="5048133" cy="3361909"/>
          </a:xfrm>
          <a:prstGeom prst="rect">
            <a:avLst/>
          </a:prstGeom>
        </p:spPr>
      </p:pic>
      <p:pic>
        <p:nvPicPr>
          <p:cNvPr id="3" name="图片 2" descr="bootstrap_adiff_group_s4">
            <a:extLst>
              <a:ext uri="{FF2B5EF4-FFF2-40B4-BE49-F238E27FC236}">
                <a16:creationId xmlns:a16="http://schemas.microsoft.com/office/drawing/2014/main" id="{2F7C5862-61B9-3903-B4D9-FC46CF865DA0}"/>
              </a:ext>
            </a:extLst>
          </p:cNvPr>
          <p:cNvPicPr>
            <a:picLocks noChangeAspect="1"/>
          </p:cNvPicPr>
          <p:nvPr/>
        </p:nvPicPr>
        <p:blipFill>
          <a:blip r:embed="rId3"/>
          <a:srcRect r="12540"/>
          <a:stretch>
            <a:fillRect/>
          </a:stretch>
        </p:blipFill>
        <p:spPr>
          <a:xfrm>
            <a:off x="5627007" y="1420907"/>
            <a:ext cx="6093817" cy="3047916"/>
          </a:xfrm>
          <a:prstGeom prst="rect">
            <a:avLst/>
          </a:prstGeom>
        </p:spPr>
      </p:pic>
      <p:sp>
        <p:nvSpPr>
          <p:cNvPr id="5" name="文本框 4">
            <a:extLst>
              <a:ext uri="{FF2B5EF4-FFF2-40B4-BE49-F238E27FC236}">
                <a16:creationId xmlns:a16="http://schemas.microsoft.com/office/drawing/2014/main" id="{F166FC86-1CCE-2DE1-97DD-9B5CC390B8A6}"/>
              </a:ext>
            </a:extLst>
          </p:cNvPr>
          <p:cNvSpPr txBox="1"/>
          <p:nvPr/>
        </p:nvSpPr>
        <p:spPr>
          <a:xfrm>
            <a:off x="1391337" y="5010558"/>
            <a:ext cx="9781159" cy="1200329"/>
          </a:xfrm>
          <a:prstGeom prst="rect">
            <a:avLst/>
          </a:prstGeom>
          <a:noFill/>
        </p:spPr>
        <p:txBody>
          <a:bodyPr wrap="square" rtlCol="0">
            <a:spAutoFit/>
          </a:bodyPr>
          <a:lstStyle/>
          <a:p>
            <a:r>
              <a:rPr kumimoji="1" lang="zh-CN" altLang="en-US" b="1" dirty="0">
                <a:latin typeface="Times New Roman" panose="02020603050405020304" pitchFamily="18" charset="0"/>
                <a:ea typeface="宋体" panose="02010600030101010101" pitchFamily="2" charset="-122"/>
              </a:rPr>
              <a:t>实证结果</a:t>
            </a:r>
            <a:r>
              <a:rPr kumimoji="1" lang="zh-CN" altLang="en-US" dirty="0">
                <a:latin typeface="Times New Roman" panose="02020603050405020304" pitchFamily="18" charset="0"/>
                <a:ea typeface="宋体" panose="02010600030101010101" pitchFamily="2" charset="-122"/>
              </a:rPr>
              <a:t>，</a:t>
            </a:r>
            <a:r>
              <a:rPr kumimoji="1" lang="en" altLang="zh-CN" dirty="0">
                <a:latin typeface="Times New Roman" panose="02020603050405020304" pitchFamily="18" charset="0"/>
                <a:ea typeface="宋体" panose="02010600030101010101" pitchFamily="2" charset="-122"/>
              </a:rPr>
              <a:t>a</a:t>
            </a:r>
            <a:r>
              <a:rPr kumimoji="1" lang="zh-CN" altLang="en-US" dirty="0">
                <a:latin typeface="Times New Roman" panose="02020603050405020304" pitchFamily="18" charset="0"/>
                <a:ea typeface="宋体" panose="02010600030101010101" pitchFamily="2" charset="-122"/>
              </a:rPr>
              <a:t>在两设计之间表现出提升趋势：设计七中实证数据由</a:t>
            </a:r>
            <a:r>
              <a:rPr kumimoji="1" lang="en" altLang="zh-CN" dirty="0">
                <a:latin typeface="Times New Roman" panose="02020603050405020304" pitchFamily="18" charset="0"/>
                <a:ea typeface="宋体" panose="02010600030101010101" pitchFamily="2" charset="-122"/>
              </a:rPr>
              <a:t>M = 1.362</a:t>
            </a:r>
            <a:r>
              <a:rPr kumimoji="1" lang="zh-CN" altLang="en" dirty="0">
                <a:latin typeface="Times New Roman" panose="02020603050405020304" pitchFamily="18" charset="0"/>
                <a:ea typeface="宋体" panose="02010600030101010101" pitchFamily="2" charset="-122"/>
              </a:rPr>
              <a:t>，</a:t>
            </a:r>
            <a:r>
              <a:rPr kumimoji="1" lang="en" altLang="zh-CN" dirty="0">
                <a:latin typeface="Times New Roman" panose="02020603050405020304" pitchFamily="18" charset="0"/>
                <a:ea typeface="宋体" panose="02010600030101010101" pitchFamily="2" charset="-122"/>
              </a:rPr>
              <a:t>95%CI [1.194, 1.496]</a:t>
            </a:r>
            <a:r>
              <a:rPr kumimoji="1" lang="zh-CN" altLang="en-US" dirty="0">
                <a:latin typeface="Times New Roman" panose="02020603050405020304" pitchFamily="18" charset="0"/>
                <a:ea typeface="宋体" panose="02010600030101010101" pitchFamily="2" charset="-122"/>
              </a:rPr>
              <a:t>上升至设计八中</a:t>
            </a:r>
            <a:r>
              <a:rPr kumimoji="1" lang="en" altLang="zh-CN" dirty="0">
                <a:latin typeface="Times New Roman" panose="02020603050405020304" pitchFamily="18" charset="0"/>
                <a:ea typeface="宋体" panose="02010600030101010101" pitchFamily="2" charset="-122"/>
              </a:rPr>
              <a:t>M = 1.802</a:t>
            </a:r>
            <a:r>
              <a:rPr kumimoji="1" lang="zh-CN" altLang="en" dirty="0">
                <a:latin typeface="Times New Roman" panose="02020603050405020304" pitchFamily="18" charset="0"/>
                <a:ea typeface="宋体" panose="02010600030101010101" pitchFamily="2" charset="-122"/>
              </a:rPr>
              <a:t>，</a:t>
            </a:r>
            <a:r>
              <a:rPr kumimoji="1" lang="en" altLang="zh-CN" dirty="0">
                <a:latin typeface="Times New Roman" panose="02020603050405020304" pitchFamily="18" charset="0"/>
                <a:ea typeface="宋体" panose="02010600030101010101" pitchFamily="2" charset="-122"/>
              </a:rPr>
              <a:t>95%CI [1.490, 1.955]</a:t>
            </a:r>
            <a:r>
              <a:rPr kumimoji="1" lang="zh-CN" altLang="en" dirty="0">
                <a:latin typeface="Times New Roman" panose="02020603050405020304" pitchFamily="18" charset="0"/>
                <a:ea typeface="宋体" panose="02010600030101010101" pitchFamily="2" charset="-122"/>
              </a:rPr>
              <a:t>。</a:t>
            </a:r>
          </a:p>
          <a:p>
            <a:endParaRPr kumimoji="1" lang="zh-CN" altLang="en" dirty="0">
              <a:latin typeface="Times New Roman" panose="02020603050405020304" pitchFamily="18" charset="0"/>
              <a:ea typeface="宋体" panose="02010600030101010101" pitchFamily="2" charset="-122"/>
            </a:endParaRPr>
          </a:p>
          <a:p>
            <a:r>
              <a:rPr kumimoji="1" lang="en-US" altLang="zh-CN" dirty="0">
                <a:latin typeface="Times New Roman" panose="02020603050405020304" pitchFamily="18" charset="0"/>
                <a:ea typeface="宋体" panose="02010600030101010101" pitchFamily="2" charset="-122"/>
              </a:rPr>
              <a:t>【</a:t>
            </a:r>
            <a:r>
              <a:rPr kumimoji="1" lang="zh-CN" altLang="en-US" dirty="0">
                <a:latin typeface="Times New Roman" panose="02020603050405020304" pitchFamily="18" charset="0"/>
                <a:ea typeface="宋体" panose="02010600030101010101" pitchFamily="2" charset="-122"/>
              </a:rPr>
              <a:t>佳慧论文有误之处</a:t>
            </a:r>
            <a:r>
              <a:rPr kumimoji="1" lang="en-US" altLang="zh-CN" dirty="0">
                <a:latin typeface="Times New Roman" panose="02020603050405020304" pitchFamily="18" charset="0"/>
                <a:ea typeface="宋体" panose="02010600030101010101" pitchFamily="2" charset="-122"/>
              </a:rPr>
              <a:t>】</a:t>
            </a:r>
            <a:r>
              <a:rPr kumimoji="1" lang="zh-CN" altLang="en-US" b="1">
                <a:latin typeface="Times New Roman" panose="02020603050405020304" pitchFamily="18" charset="0"/>
                <a:ea typeface="宋体" panose="02010600030101010101" pitchFamily="2" charset="-122"/>
              </a:rPr>
              <a:t>模拟数据</a:t>
            </a:r>
            <a:r>
              <a:rPr kumimoji="1" lang="zh-CN" altLang="en-US">
                <a:latin typeface="Times New Roman" panose="02020603050405020304" pitchFamily="18" charset="0"/>
                <a:ea typeface="宋体" panose="02010600030101010101" pitchFamily="2" charset="-122"/>
              </a:rPr>
              <a:t>，</a:t>
            </a:r>
            <a:r>
              <a:rPr kumimoji="1" lang="en" altLang="zh-CN" dirty="0">
                <a:latin typeface="Times New Roman" panose="02020603050405020304" pitchFamily="18" charset="0"/>
                <a:ea typeface="宋体" panose="02010600030101010101" pitchFamily="2" charset="-122"/>
              </a:rPr>
              <a:t>a</a:t>
            </a:r>
            <a:r>
              <a:rPr kumimoji="1" lang="zh-CN" altLang="en-US" dirty="0">
                <a:latin typeface="Times New Roman" panose="02020603050405020304" pitchFamily="18" charset="0"/>
                <a:ea typeface="宋体" panose="02010600030101010101" pitchFamily="2" charset="-122"/>
              </a:rPr>
              <a:t>反而从设计七 </a:t>
            </a:r>
            <a:r>
              <a:rPr kumimoji="1" lang="en" altLang="zh-CN" dirty="0">
                <a:latin typeface="Times New Roman" panose="02020603050405020304" pitchFamily="18" charset="0"/>
                <a:ea typeface="宋体" panose="02010600030101010101" pitchFamily="2" charset="-122"/>
              </a:rPr>
              <a:t>M = 3.188</a:t>
            </a:r>
            <a:r>
              <a:rPr kumimoji="1" lang="zh-CN" altLang="en-US" dirty="0">
                <a:latin typeface="Times New Roman" panose="02020603050405020304" pitchFamily="18" charset="0"/>
                <a:ea typeface="宋体" panose="02010600030101010101" pitchFamily="2" charset="-122"/>
              </a:rPr>
              <a:t>下降至设计八</a:t>
            </a:r>
            <a:r>
              <a:rPr kumimoji="1" lang="en" altLang="zh-CN" dirty="0">
                <a:latin typeface="Times New Roman" panose="02020603050405020304" pitchFamily="18" charset="0"/>
                <a:ea typeface="宋体" panose="02010600030101010101" pitchFamily="2" charset="-122"/>
              </a:rPr>
              <a:t>M = 2.843</a:t>
            </a:r>
            <a:endParaRPr kumimoji="1" lang="zh-CN" altLang="en"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6504922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51</TotalTime>
  <Words>430</Words>
  <Application>Microsoft Macintosh PowerPoint</Application>
  <PresentationFormat>宽屏</PresentationFormat>
  <Paragraphs>32</Paragraphs>
  <Slides>10</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10</vt:i4>
      </vt:variant>
    </vt:vector>
  </HeadingPairs>
  <TitlesOfParts>
    <vt:vector size="19" baseType="lpstr">
      <vt:lpstr>等线</vt:lpstr>
      <vt:lpstr>等线 Light</vt:lpstr>
      <vt:lpstr>SimSun</vt:lpstr>
      <vt:lpstr>Arial</vt:lpstr>
      <vt:lpstr>Calibri</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zhaoli_</dc:creator>
  <cp:lastModifiedBy>zhaoli_</cp:lastModifiedBy>
  <cp:revision>1</cp:revision>
  <dcterms:created xsi:type="dcterms:W3CDTF">2026-01-11T01:29:32Z</dcterms:created>
  <dcterms:modified xsi:type="dcterms:W3CDTF">2026-01-11T02:21:25Z</dcterms:modified>
</cp:coreProperties>
</file>

<file path=docProps/thumbnail.jpeg>
</file>